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52"/>
  </p:notesMasterIdLst>
  <p:handoutMasterIdLst>
    <p:handoutMasterId r:id="rId53"/>
  </p:handoutMasterIdLst>
  <p:sldIdLst>
    <p:sldId id="442" r:id="rId2"/>
    <p:sldId id="443" r:id="rId3"/>
    <p:sldId id="402" r:id="rId4"/>
    <p:sldId id="347" r:id="rId5"/>
    <p:sldId id="346" r:id="rId6"/>
    <p:sldId id="348" r:id="rId7"/>
    <p:sldId id="349" r:id="rId8"/>
    <p:sldId id="450" r:id="rId9"/>
    <p:sldId id="441" r:id="rId10"/>
    <p:sldId id="350" r:id="rId11"/>
    <p:sldId id="351" r:id="rId12"/>
    <p:sldId id="352" r:id="rId13"/>
    <p:sldId id="353" r:id="rId14"/>
    <p:sldId id="453" r:id="rId15"/>
    <p:sldId id="456" r:id="rId16"/>
    <p:sldId id="354" r:id="rId17"/>
    <p:sldId id="355" r:id="rId18"/>
    <p:sldId id="397" r:id="rId19"/>
    <p:sldId id="370" r:id="rId20"/>
    <p:sldId id="454" r:id="rId21"/>
    <p:sldId id="372" r:id="rId22"/>
    <p:sldId id="455" r:id="rId23"/>
    <p:sldId id="356" r:id="rId24"/>
    <p:sldId id="357" r:id="rId25"/>
    <p:sldId id="358" r:id="rId26"/>
    <p:sldId id="426" r:id="rId27"/>
    <p:sldId id="427" r:id="rId28"/>
    <p:sldId id="360" r:id="rId29"/>
    <p:sldId id="361" r:id="rId30"/>
    <p:sldId id="362" r:id="rId31"/>
    <p:sldId id="363" r:id="rId32"/>
    <p:sldId id="364" r:id="rId33"/>
    <p:sldId id="365" r:id="rId34"/>
    <p:sldId id="366" r:id="rId35"/>
    <p:sldId id="411" r:id="rId36"/>
    <p:sldId id="367" r:id="rId37"/>
    <p:sldId id="412" r:id="rId38"/>
    <p:sldId id="413" r:id="rId39"/>
    <p:sldId id="414" r:id="rId40"/>
    <p:sldId id="415" r:id="rId41"/>
    <p:sldId id="368" r:id="rId42"/>
    <p:sldId id="369" r:id="rId43"/>
    <p:sldId id="416" r:id="rId44"/>
    <p:sldId id="431" r:id="rId45"/>
    <p:sldId id="432" r:id="rId46"/>
    <p:sldId id="417" r:id="rId47"/>
    <p:sldId id="418" r:id="rId48"/>
    <p:sldId id="433" r:id="rId49"/>
    <p:sldId id="449" r:id="rId50"/>
    <p:sldId id="440" r:id="rId51"/>
  </p:sldIdLst>
  <p:sldSz cx="9144000" cy="6858000" type="letter"/>
  <p:notesSz cx="6858000" cy="9144000"/>
  <p:defaultTextStyle>
    <a:defPPr>
      <a:defRPr lang="es-ES_tradnl"/>
    </a:defPPr>
    <a:lvl1pPr algn="l" rtl="0" eaLnBrk="0" fontAlgn="base" hangingPunct="0">
      <a:spcBef>
        <a:spcPct val="0"/>
      </a:spcBef>
      <a:spcAft>
        <a:spcPct val="0"/>
      </a:spcAft>
      <a:defRPr sz="23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3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3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3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300" kern="1200">
        <a:solidFill>
          <a:schemeClr val="tx1"/>
        </a:solidFill>
        <a:latin typeface="Times New Roman" pitchFamily="18" charset="0"/>
        <a:ea typeface="+mn-ea"/>
        <a:cs typeface="+mn-cs"/>
      </a:defRPr>
    </a:lvl5pPr>
    <a:lvl6pPr marL="2286000" algn="l" defTabSz="914400" rtl="0" eaLnBrk="1" latinLnBrk="0" hangingPunct="1">
      <a:defRPr sz="2300" kern="1200">
        <a:solidFill>
          <a:schemeClr val="tx1"/>
        </a:solidFill>
        <a:latin typeface="Times New Roman" pitchFamily="18" charset="0"/>
        <a:ea typeface="+mn-ea"/>
        <a:cs typeface="+mn-cs"/>
      </a:defRPr>
    </a:lvl6pPr>
    <a:lvl7pPr marL="2743200" algn="l" defTabSz="914400" rtl="0" eaLnBrk="1" latinLnBrk="0" hangingPunct="1">
      <a:defRPr sz="2300" kern="1200">
        <a:solidFill>
          <a:schemeClr val="tx1"/>
        </a:solidFill>
        <a:latin typeface="Times New Roman" pitchFamily="18" charset="0"/>
        <a:ea typeface="+mn-ea"/>
        <a:cs typeface="+mn-cs"/>
      </a:defRPr>
    </a:lvl7pPr>
    <a:lvl8pPr marL="3200400" algn="l" defTabSz="914400" rtl="0" eaLnBrk="1" latinLnBrk="0" hangingPunct="1">
      <a:defRPr sz="2300" kern="1200">
        <a:solidFill>
          <a:schemeClr val="tx1"/>
        </a:solidFill>
        <a:latin typeface="Times New Roman" pitchFamily="18" charset="0"/>
        <a:ea typeface="+mn-ea"/>
        <a:cs typeface="+mn-cs"/>
      </a:defRPr>
    </a:lvl8pPr>
    <a:lvl9pPr marL="3657600" algn="l" defTabSz="914400" rtl="0" eaLnBrk="1" latinLnBrk="0" hangingPunct="1">
      <a:defRPr sz="23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FF66"/>
    <a:srgbClr val="CCCC00"/>
    <a:srgbClr val="FF99CC"/>
    <a:srgbClr val="969696"/>
    <a:srgbClr val="00FFFF"/>
    <a:srgbClr val="006699"/>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32787"/>
    <p:restoredTop sz="83743" autoAdjust="0"/>
  </p:normalViewPr>
  <p:slideViewPr>
    <p:cSldViewPr>
      <p:cViewPr varScale="1">
        <p:scale>
          <a:sx n="43" d="100"/>
          <a:sy n="43" d="100"/>
        </p:scale>
        <p:origin x="1661"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p:scale>
          <a:sx n="100" d="100"/>
          <a:sy n="100" d="100"/>
        </p:scale>
        <p:origin x="-86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 Id="rId4" Type="http://schemas.openxmlformats.org/officeDocument/2006/relationships/image" Target="../media/image1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8.w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6858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solidFill>
                  <a:schemeClr val="tx2"/>
                </a:solidFill>
                <a:latin typeface="Arial" pitchFamily="34" charset="0"/>
                <a:ea typeface="Times New Roman" pitchFamily="18" charset="0"/>
                <a:cs typeface="Arial" pitchFamily="34" charset="0"/>
              </a:defRPr>
            </a:lvl1pPr>
          </a:lstStyle>
          <a:p>
            <a:r>
              <a:rPr lang="es-AR" sz="900">
                <a:solidFill>
                  <a:srgbClr val="808080"/>
                </a:solidFill>
                <a:latin typeface="Calibri" pitchFamily="34" charset="0"/>
              </a:rPr>
              <a:t>DESARROLLADOR DE APLICACIONES WEB </a:t>
            </a:r>
            <a:r>
              <a:rPr lang="es-AR" sz="900">
                <a:solidFill>
                  <a:srgbClr val="808080"/>
                </a:solidFill>
                <a:latin typeface="Times New Roman"/>
              </a:rPr>
              <a:t>–</a:t>
            </a:r>
            <a:r>
              <a:rPr lang="es-AR" sz="900">
                <a:solidFill>
                  <a:srgbClr val="808080"/>
                </a:solidFill>
                <a:latin typeface="Calibri" pitchFamily="34" charset="0"/>
              </a:rPr>
              <a:t> Tecnolog</a:t>
            </a:r>
            <a:r>
              <a:rPr lang="es-AR" sz="900">
                <a:solidFill>
                  <a:srgbClr val="808080"/>
                </a:solidFill>
                <a:latin typeface="Times New Roman"/>
              </a:rPr>
              <a:t>í</a:t>
            </a:r>
            <a:r>
              <a:rPr lang="es-AR" sz="900">
                <a:solidFill>
                  <a:srgbClr val="808080"/>
                </a:solidFill>
                <a:latin typeface="Calibri" pitchFamily="34" charset="0"/>
              </a:rPr>
              <a:t>a de Redes</a:t>
            </a:r>
            <a:endParaRPr lang="es-MX" sz="900">
              <a:solidFill>
                <a:srgbClr val="808080"/>
              </a:solidFill>
              <a:latin typeface="Calibri" pitchFamily="34" charset="0"/>
            </a:endParaRPr>
          </a:p>
          <a:p>
            <a:r>
              <a:rPr lang="es-MX" sz="900">
                <a:solidFill>
                  <a:srgbClr val="808080"/>
                </a:solidFill>
                <a:latin typeface="Calibri" pitchFamily="34" charset="0"/>
              </a:rPr>
              <a:t>Departamento de Ingenier</a:t>
            </a:r>
            <a:r>
              <a:rPr lang="es-MX" sz="900">
                <a:solidFill>
                  <a:srgbClr val="808080"/>
                </a:solidFill>
                <a:latin typeface="Times New Roman"/>
              </a:rPr>
              <a:t>í</a:t>
            </a:r>
            <a:r>
              <a:rPr lang="es-MX" sz="900">
                <a:solidFill>
                  <a:srgbClr val="808080"/>
                </a:solidFill>
                <a:latin typeface="Calibri" pitchFamily="34" charset="0"/>
              </a:rPr>
              <a:t>a e Investigaciones Tecnol</a:t>
            </a:r>
            <a:r>
              <a:rPr lang="es-MX" sz="900">
                <a:solidFill>
                  <a:srgbClr val="808080"/>
                </a:solidFill>
                <a:latin typeface="Times New Roman"/>
              </a:rPr>
              <a:t>ó</a:t>
            </a:r>
            <a:r>
              <a:rPr lang="es-MX" sz="900">
                <a:solidFill>
                  <a:srgbClr val="808080"/>
                </a:solidFill>
                <a:latin typeface="Calibri" pitchFamily="34" charset="0"/>
              </a:rPr>
              <a:t>gicas </a:t>
            </a:r>
            <a:r>
              <a:rPr lang="es-ES" sz="900">
                <a:solidFill>
                  <a:srgbClr val="808080"/>
                </a:solidFill>
                <a:latin typeface="Calibri" pitchFamily="34" charset="0"/>
              </a:rPr>
              <a:t>- </a:t>
            </a:r>
            <a:r>
              <a:rPr lang="es-AR" sz="900">
                <a:solidFill>
                  <a:srgbClr val="808080"/>
                </a:solidFill>
                <a:latin typeface="Calibri" pitchFamily="34" charset="0"/>
              </a:rPr>
              <a:t>UNLAM</a:t>
            </a:r>
            <a:endParaRPr lang="es-ES" sz="900">
              <a:solidFill>
                <a:srgbClr val="808080"/>
              </a:solidFill>
              <a:latin typeface="Calibri" pitchFamily="34" charset="0"/>
            </a:endParaRPr>
          </a:p>
          <a:p>
            <a:endParaRPr lang="es-ES_tradnl"/>
          </a:p>
          <a:p>
            <a:endParaRPr lang="es-ES"/>
          </a:p>
        </p:txBody>
      </p:sp>
      <p:sp>
        <p:nvSpPr>
          <p:cNvPr id="3277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s-ES_tradnl"/>
          </a:p>
        </p:txBody>
      </p:sp>
      <p:sp>
        <p:nvSpPr>
          <p:cNvPr id="3277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F3386965-5AAC-4175-B128-C277DCA7A6CC}" type="slidenum">
              <a:rPr lang="es-ES_tradnl"/>
              <a:pPr>
                <a:defRPr/>
              </a:pPr>
              <a:t>‹Nº›</a:t>
            </a:fld>
            <a:endParaRPr lang="es-ES_tradnl"/>
          </a:p>
        </p:txBody>
      </p:sp>
      <p:pic>
        <p:nvPicPr>
          <p:cNvPr id="173062" name="Picture 6" descr="Unlam 3d"/>
          <p:cNvPicPr>
            <a:picLocks noChangeAspect="1" noChangeArrowheads="1"/>
          </p:cNvPicPr>
          <p:nvPr/>
        </p:nvPicPr>
        <p:blipFill>
          <a:blip r:embed="rId2" cstate="print"/>
          <a:srcRect/>
          <a:stretch>
            <a:fillRect/>
          </a:stretch>
        </p:blipFill>
        <p:spPr bwMode="auto">
          <a:xfrm>
            <a:off x="0" y="0"/>
            <a:ext cx="549275" cy="412750"/>
          </a:xfrm>
          <a:prstGeom prst="rect">
            <a:avLst/>
          </a:prstGeom>
          <a:noFill/>
        </p:spPr>
      </p:pic>
    </p:spTree>
    <p:extLst>
      <p:ext uri="{BB962C8B-B14F-4D97-AF65-F5344CB8AC3E}">
        <p14:creationId xmlns:p14="http://schemas.microsoft.com/office/powerpoint/2010/main" val="3064191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s-ES_tradnl"/>
          </a:p>
        </p:txBody>
      </p:sp>
      <p:sp>
        <p:nvSpPr>
          <p:cNvPr id="1843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s-ES_tradnl"/>
          </a:p>
        </p:txBody>
      </p:sp>
      <p:sp>
        <p:nvSpPr>
          <p:cNvPr id="890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843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_tradnl" noProof="0"/>
              <a:t>Haga clic para modificar el estilo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1843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s-ES_tradnl"/>
          </a:p>
        </p:txBody>
      </p:sp>
      <p:sp>
        <p:nvSpPr>
          <p:cNvPr id="1843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6A3BA143-E5C1-4E6D-A043-9939FD9F5334}" type="slidenum">
              <a:rPr lang="es-ES_tradnl"/>
              <a:pPr>
                <a:defRPr/>
              </a:pPr>
              <a:t>‹Nº›</a:t>
            </a:fld>
            <a:endParaRPr lang="es-ES_tradnl"/>
          </a:p>
        </p:txBody>
      </p:sp>
    </p:spTree>
    <p:extLst>
      <p:ext uri="{BB962C8B-B14F-4D97-AF65-F5344CB8AC3E}">
        <p14:creationId xmlns:p14="http://schemas.microsoft.com/office/powerpoint/2010/main" val="23346835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21FC3079-F995-495D-B3E3-C81919846C0F}" type="slidenum">
              <a:rPr lang="es-ES_tradnl" sz="1200"/>
              <a:pPr algn="r"/>
              <a:t>1</a:t>
            </a:fld>
            <a:endParaRPr lang="es-ES_tradnl" sz="1200"/>
          </a:p>
        </p:txBody>
      </p:sp>
      <p:sp>
        <p:nvSpPr>
          <p:cNvPr id="200707" name="Rectangle 2"/>
          <p:cNvSpPr>
            <a:spLocks noGrp="1" noRot="1" noChangeAspect="1" noChangeArrowheads="1" noTextEdit="1"/>
          </p:cNvSpPr>
          <p:nvPr>
            <p:ph type="sldImg"/>
          </p:nvPr>
        </p:nvSpPr>
        <p:spPr>
          <a:xfrm>
            <a:off x="1144588" y="685800"/>
            <a:ext cx="4572000" cy="3429000"/>
          </a:xfrm>
          <a:ln/>
        </p:spPr>
      </p:sp>
      <p:sp>
        <p:nvSpPr>
          <p:cNvPr id="200708" name="Rectangle 3"/>
          <p:cNvSpPr>
            <a:spLocks noGrp="1" noChangeArrowheads="1"/>
          </p:cNvSpPr>
          <p:nvPr>
            <p:ph type="body" idx="1"/>
          </p:nvPr>
        </p:nvSpPr>
        <p:spPr>
          <a:noFill/>
          <a:ln/>
        </p:spPr>
        <p:txBody>
          <a:bodyPr/>
          <a:lstStyle/>
          <a:p>
            <a:pPr algn="ctr"/>
            <a:r>
              <a:rPr lang="es-MX" b="1" dirty="0">
                <a:latin typeface="Verdana" pitchFamily="34" charset="0"/>
              </a:rPr>
              <a:t>Presentación de PowerPoint Nro. 5</a:t>
            </a:r>
          </a:p>
          <a:p>
            <a:pPr algn="ctr"/>
            <a:r>
              <a:rPr lang="es-MX" b="1">
                <a:latin typeface="Verdana" pitchFamily="34" charset="0"/>
              </a:rPr>
              <a:t>3-0-4 Tecbared-Introcom-05-2022-1</a:t>
            </a:r>
            <a:r>
              <a:rPr lang="es-MX" b="1" dirty="0">
                <a:latin typeface="Verdana" pitchFamily="34" charset="0"/>
              </a:rPr>
              <a:t>.pptx</a:t>
            </a:r>
          </a:p>
          <a:p>
            <a:endParaRPr lang="es-E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1BA911FC-DC36-43E3-98E9-46E19D3BD3C5}" type="slidenum">
              <a:rPr lang="es-ES_tradnl" smtClean="0"/>
              <a:pPr/>
              <a:t>10</a:t>
            </a:fld>
            <a:endParaRPr lang="es-ES_tradnl"/>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82FC6A0A-5607-4D2E-9257-1C8EACAF084F}" type="slidenum">
              <a:rPr lang="es-ES_tradnl" smtClean="0"/>
              <a:pPr/>
              <a:t>11</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D246B054-38F3-47CA-A175-016112C8B721}" type="slidenum">
              <a:rPr lang="es-ES_tradnl" smtClean="0"/>
              <a:pPr/>
              <a:t>12</a:t>
            </a:fld>
            <a:endParaRPr lang="es-ES_tradnl"/>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FD0759BB-4055-4BC6-A680-DB4322A52442}" type="slidenum">
              <a:rPr lang="es-ES_tradnl" smtClean="0"/>
              <a:pPr/>
              <a:t>13</a:t>
            </a:fld>
            <a:endParaRPr lang="es-ES_tradnl"/>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FD0759BB-4055-4BC6-A680-DB4322A52442}" type="slidenum">
              <a:rPr lang="es-ES_tradnl" smtClean="0"/>
              <a:pPr/>
              <a:t>14</a:t>
            </a:fld>
            <a:endParaRPr lang="es-ES_tradnl"/>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s-ES"/>
          </a:p>
        </p:txBody>
      </p:sp>
    </p:spTree>
    <p:extLst>
      <p:ext uri="{BB962C8B-B14F-4D97-AF65-F5344CB8AC3E}">
        <p14:creationId xmlns:p14="http://schemas.microsoft.com/office/powerpoint/2010/main" val="2721644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FD0759BB-4055-4BC6-A680-DB4322A52442}" type="slidenum">
              <a:rPr lang="es-ES_tradnl" smtClean="0"/>
              <a:pPr/>
              <a:t>15</a:t>
            </a:fld>
            <a:endParaRPr lang="es-ES_tradnl"/>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s-ES"/>
          </a:p>
        </p:txBody>
      </p:sp>
    </p:spTree>
    <p:extLst>
      <p:ext uri="{BB962C8B-B14F-4D97-AF65-F5344CB8AC3E}">
        <p14:creationId xmlns:p14="http://schemas.microsoft.com/office/powerpoint/2010/main" val="3800641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A8F69D10-CC4F-4274-9FFA-71A68E18E382}" type="slidenum">
              <a:rPr lang="es-ES_tradnl" smtClean="0"/>
              <a:pPr/>
              <a:t>16</a:t>
            </a:fld>
            <a:endParaRPr lang="es-ES_tradnl"/>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62240F18-D9DD-4E8F-B8D7-F089CF6CA00A}" type="slidenum">
              <a:rPr lang="es-ES_tradnl" smtClean="0"/>
              <a:pPr/>
              <a:t>17</a:t>
            </a:fld>
            <a:endParaRPr lang="es-ES_tradnl"/>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0231A760-2BCA-409F-A405-4BF92A148E62}" type="slidenum">
              <a:rPr lang="es-ES_tradnl" smtClean="0"/>
              <a:pPr/>
              <a:t>18</a:t>
            </a:fld>
            <a:endParaRPr lang="es-ES_tradnl"/>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851437CB-8738-446C-91C2-E7706E1B35AE}" type="slidenum">
              <a:rPr lang="es-ES_tradnl" smtClean="0"/>
              <a:pPr/>
              <a:t>19</a:t>
            </a:fld>
            <a:endParaRPr lang="es-ES_tradnl"/>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11F02891-AF43-4691-B353-B2F0E11A452E}" type="slidenum">
              <a:rPr lang="es-ES_tradnl" sz="1200"/>
              <a:pPr algn="r"/>
              <a:t>2</a:t>
            </a:fld>
            <a:endParaRPr lang="es-ES_tradnl" sz="1200"/>
          </a:p>
        </p:txBody>
      </p:sp>
      <p:sp>
        <p:nvSpPr>
          <p:cNvPr id="202755" name="Rectangle 2"/>
          <p:cNvSpPr>
            <a:spLocks noGrp="1" noRot="1" noChangeAspect="1" noChangeArrowheads="1" noTextEdit="1"/>
          </p:cNvSpPr>
          <p:nvPr>
            <p:ph type="sldImg"/>
          </p:nvPr>
        </p:nvSpPr>
        <p:spPr>
          <a:xfrm>
            <a:off x="1144588" y="685800"/>
            <a:ext cx="4572000" cy="3429000"/>
          </a:xfrm>
          <a:ln/>
        </p:spPr>
      </p:sp>
      <p:sp>
        <p:nvSpPr>
          <p:cNvPr id="20275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z="1200" b="0" i="0" kern="1200" dirty="0">
                <a:solidFill>
                  <a:schemeClr val="tx1"/>
                </a:solidFill>
                <a:effectLst/>
                <a:latin typeface="Times New Roman" pitchFamily="18" charset="0"/>
                <a:ea typeface="+mn-ea"/>
                <a:cs typeface="+mn-cs"/>
              </a:rPr>
              <a:t>Onda Terrestre</a:t>
            </a:r>
          </a:p>
          <a:p>
            <a:r>
              <a:rPr lang="es-ES" sz="1200" b="0" i="0" kern="1200" dirty="0">
                <a:solidFill>
                  <a:schemeClr val="tx1"/>
                </a:solidFill>
                <a:effectLst/>
                <a:latin typeface="Times New Roman" pitchFamily="18" charset="0"/>
                <a:ea typeface="+mn-ea"/>
                <a:cs typeface="+mn-cs"/>
              </a:rPr>
              <a:t>Se denomina onda terrestre a toda aquella onda electromagnética que viaje por la superficie de la tierra denominadas también ondas superficiales. Una característica de las ondas terrestres es que deben estar polarizadas verticalmente, ya que si el campo eléctrico de este tipo de ondas se polariza horizontalmente quedaría en paralelo de la superficie de la tierra generando un corto circuito debido a la conductividad del suelo.</a:t>
            </a:r>
          </a:p>
          <a:p>
            <a:r>
              <a:rPr lang="es-ES" sz="1200" b="0" i="0" kern="1200" dirty="0">
                <a:solidFill>
                  <a:schemeClr val="tx1"/>
                </a:solidFill>
                <a:effectLst/>
                <a:latin typeface="Times New Roman" pitchFamily="18" charset="0"/>
                <a:ea typeface="+mn-ea"/>
                <a:cs typeface="+mn-cs"/>
              </a:rPr>
              <a:t>El campo eléctrico generado por una onda terrestre induce voltajes provocando la circulación de corrientes semejantes a las de una línea de transmisión. Como toda onda sufre pérdidas o atenuaciones a medida que se propagan debido a la resistencia ofrecida por el ambiente y por el medio de transmisión; a mayor frecuencia de este tipo de ondas mayor es la cantidad de pérdidas en la onda electromagnética. El uso de ondas terrestres es común en aplicaciones de comunicación  marítima y de radio navegación.</a:t>
            </a:r>
          </a:p>
          <a:p>
            <a:r>
              <a:rPr lang="es-ES" sz="1200" b="0" i="0" kern="1200" dirty="0">
                <a:solidFill>
                  <a:schemeClr val="tx1"/>
                </a:solidFill>
                <a:effectLst/>
                <a:latin typeface="Times New Roman" pitchFamily="18" charset="0"/>
                <a:ea typeface="+mn-ea"/>
                <a:cs typeface="+mn-cs"/>
              </a:rPr>
              <a:t>Dentro de las ventajas del uso de ondas  terrestres en el momento de propagarse se pueden considerar:</a:t>
            </a:r>
          </a:p>
          <a:p>
            <a:r>
              <a:rPr lang="es-ES" sz="1200" b="0" i="0" kern="1200" dirty="0">
                <a:solidFill>
                  <a:schemeClr val="tx1"/>
                </a:solidFill>
                <a:effectLst/>
                <a:latin typeface="Times New Roman" pitchFamily="18" charset="0"/>
                <a:ea typeface="+mn-ea"/>
                <a:cs typeface="+mn-cs"/>
              </a:rPr>
              <a:t>  Las ondas terrestres son poco afectadas por las condiciones variables de la atmósfera</a:t>
            </a:r>
          </a:p>
          <a:p>
            <a:r>
              <a:rPr lang="es-ES" sz="1200" b="0" i="0" kern="1200" dirty="0">
                <a:solidFill>
                  <a:schemeClr val="tx1"/>
                </a:solidFill>
                <a:effectLst/>
                <a:latin typeface="Times New Roman" pitchFamily="18" charset="0"/>
                <a:ea typeface="+mn-ea"/>
                <a:cs typeface="+mn-cs"/>
              </a:rPr>
              <a:t>  Se pueden realizar procesos de comunicación entre dos lugares cualesquiera del mundo siempre  y cuando se utilice la potencia suficiente de transmisión                                                                                                                    </a:t>
            </a:r>
          </a:p>
          <a:p>
            <a:r>
              <a:rPr lang="es-ES" sz="1200" b="0" i="0" kern="1200" dirty="0">
                <a:solidFill>
                  <a:schemeClr val="tx1"/>
                </a:solidFill>
                <a:effectLst/>
                <a:latin typeface="Times New Roman" pitchFamily="18" charset="0"/>
                <a:ea typeface="+mn-ea"/>
                <a:cs typeface="+mn-cs"/>
              </a:rPr>
              <a:t>Las desventajas de la propagación de ondas terrestres son las siguientes:</a:t>
            </a:r>
          </a:p>
          <a:p>
            <a:r>
              <a:rPr lang="es-ES" sz="1200" b="0" i="0" kern="1200" dirty="0">
                <a:solidFill>
                  <a:schemeClr val="tx1"/>
                </a:solidFill>
                <a:effectLst/>
                <a:latin typeface="Times New Roman" pitchFamily="18" charset="0"/>
                <a:ea typeface="+mn-ea"/>
                <a:cs typeface="+mn-cs"/>
              </a:rPr>
              <a:t>  Las pérdidas en el terreno varían mucho de acuerdo con el material superficial y su composición</a:t>
            </a:r>
          </a:p>
          <a:p>
            <a:r>
              <a:rPr lang="es-ES" sz="1200" b="0" i="0" kern="1200" dirty="0">
                <a:solidFill>
                  <a:schemeClr val="tx1"/>
                </a:solidFill>
                <a:effectLst/>
                <a:latin typeface="Times New Roman" pitchFamily="18" charset="0"/>
                <a:ea typeface="+mn-ea"/>
                <a:cs typeface="+mn-cs"/>
              </a:rPr>
              <a:t>  Se limitan a frecuencias muy bajas, bajas e intermedias (VLF,LF y MF) y requieren grandes             antenas</a:t>
            </a:r>
          </a:p>
          <a:p>
            <a:r>
              <a:rPr lang="es-ES" sz="1200" b="0" i="0" kern="1200" dirty="0">
                <a:solidFill>
                  <a:schemeClr val="tx1"/>
                </a:solidFill>
                <a:effectLst/>
                <a:latin typeface="Times New Roman" pitchFamily="18" charset="0"/>
                <a:ea typeface="+mn-ea"/>
                <a:cs typeface="+mn-cs"/>
              </a:rPr>
              <a:t>  Requieren una potencia de transmisión relativamente alta              </a:t>
            </a:r>
          </a:p>
          <a:p>
            <a:r>
              <a:rPr lang="es-ES" sz="1200" b="1" i="0" kern="1200" dirty="0">
                <a:solidFill>
                  <a:schemeClr val="tx1"/>
                </a:solidFill>
                <a:effectLst/>
                <a:latin typeface="Times New Roman" pitchFamily="18" charset="0"/>
                <a:ea typeface="+mn-ea"/>
                <a:cs typeface="+mn-cs"/>
              </a:rPr>
              <a:t>ONDA  DIRECTA</a:t>
            </a:r>
          </a:p>
          <a:p>
            <a:r>
              <a:rPr lang="es-ES" sz="1200" b="0" i="0" kern="1200" dirty="0">
                <a:solidFill>
                  <a:schemeClr val="tx1"/>
                </a:solidFill>
                <a:effectLst/>
                <a:latin typeface="Times New Roman" pitchFamily="18" charset="0"/>
                <a:ea typeface="+mn-ea"/>
                <a:cs typeface="+mn-cs"/>
              </a:rPr>
              <a:t>La curvatura de la tierra tal como se menciona es un obstáculo para la propagación de ondas espaciales, esta curvatura, presenta un horizonte de propagación dentro del cual se pueden realizar procesos de comunicación a línea de vista denominado horizonte de radio.</a:t>
            </a:r>
          </a:p>
          <a:p>
            <a:r>
              <a:rPr lang="es-ES" sz="1200" b="0" i="0" kern="1200" dirty="0">
                <a:solidFill>
                  <a:schemeClr val="tx1"/>
                </a:solidFill>
                <a:effectLst/>
                <a:latin typeface="Times New Roman" pitchFamily="18" charset="0"/>
                <a:ea typeface="+mn-ea"/>
                <a:cs typeface="+mn-cs"/>
              </a:rPr>
              <a:t>Debido a la refracción atmosférica el horizonte de radio esta más allá del horizonte óptico para la atmósfera estándar común. Un cálculo común para determinar la longitud del horizonte de radio es que es equivalente 4/3 del horizonte óptico. Dentro de los métodos comunes para aumentar el tamaño del horizonte de radio consiste en elevar las antenas de transmisión o recepción lo más alto posible ubicándolas en torres, sitios montañosos o edificios altos.</a:t>
            </a:r>
          </a:p>
          <a:p>
            <a:r>
              <a:rPr lang="es-ES" sz="1200" b="0" i="0" kern="1200" dirty="0">
                <a:solidFill>
                  <a:schemeClr val="tx1"/>
                </a:solidFill>
                <a:effectLst/>
                <a:latin typeface="Times New Roman" pitchFamily="18" charset="0"/>
                <a:ea typeface="+mn-ea"/>
                <a:cs typeface="+mn-cs"/>
              </a:rPr>
              <a:t>Las ondas electromagnéticas celestes son aquellas que se propagan con polarización horizontal; en aplicaciones comunes, este tipo de ondas se irradia en una dirección que forma un ángulo relativamente grande con la tierra.</a:t>
            </a:r>
          </a:p>
          <a:p>
            <a:r>
              <a:rPr lang="es-ES" sz="1200" b="0" i="0" kern="1200" dirty="0">
                <a:solidFill>
                  <a:schemeClr val="tx1"/>
                </a:solidFill>
                <a:effectLst/>
                <a:latin typeface="Times New Roman" pitchFamily="18" charset="0"/>
                <a:ea typeface="+mn-ea"/>
                <a:cs typeface="+mn-cs"/>
              </a:rPr>
              <a:t>Onda </a:t>
            </a:r>
            <a:r>
              <a:rPr lang="es-ES" sz="1200" b="0" i="0" kern="1200">
                <a:solidFill>
                  <a:schemeClr val="tx1"/>
                </a:solidFill>
                <a:effectLst/>
                <a:latin typeface="Times New Roman" pitchFamily="18" charset="0"/>
                <a:ea typeface="+mn-ea"/>
                <a:cs typeface="+mn-cs"/>
              </a:rPr>
              <a:t>Ionosferica</a:t>
            </a:r>
          </a:p>
          <a:p>
            <a:r>
              <a:rPr lang="es-ES" sz="1200" b="0" i="0" kern="1200" dirty="0">
                <a:solidFill>
                  <a:schemeClr val="tx1"/>
                </a:solidFill>
                <a:effectLst/>
                <a:latin typeface="Times New Roman" pitchFamily="18" charset="0"/>
                <a:ea typeface="+mn-ea"/>
                <a:cs typeface="+mn-cs"/>
              </a:rPr>
              <a:t>Son ondas que se irradian directamente hacía el cielo en donde son reflejadas o refractadas hacía la superficie terrestre por la ionosfera, por esta razón se le denomina propagación </a:t>
            </a:r>
            <a:r>
              <a:rPr lang="es-ES" sz="1200" b="0" i="0" kern="1200" dirty="0" err="1">
                <a:solidFill>
                  <a:schemeClr val="tx1"/>
                </a:solidFill>
                <a:effectLst/>
                <a:latin typeface="Times New Roman" pitchFamily="18" charset="0"/>
                <a:ea typeface="+mn-ea"/>
                <a:cs typeface="+mn-cs"/>
              </a:rPr>
              <a:t>ionosférica</a:t>
            </a:r>
            <a:r>
              <a:rPr lang="es-ES" sz="1200" b="0" i="0" kern="1200" dirty="0">
                <a:solidFill>
                  <a:schemeClr val="tx1"/>
                </a:solidFill>
                <a:effectLst/>
                <a:latin typeface="Times New Roman" pitchFamily="18" charset="0"/>
                <a:ea typeface="+mn-ea"/>
                <a:cs typeface="+mn-cs"/>
              </a:rPr>
              <a:t>. La ionosfera, es la región del espacio que está entre 50 y 400 kilómetros sobre la superficie terrestre; esta capa de la tierra es la encargada de absorber grandes cantidades de energía solar ionizando moléculas de aire formando con ello electrones libres.</a:t>
            </a:r>
          </a:p>
          <a:p>
            <a:r>
              <a:rPr lang="es-ES" sz="1200" b="0" i="0" kern="1200" dirty="0">
                <a:solidFill>
                  <a:schemeClr val="tx1"/>
                </a:solidFill>
                <a:effectLst/>
                <a:latin typeface="Times New Roman" pitchFamily="18" charset="0"/>
                <a:ea typeface="+mn-ea"/>
                <a:cs typeface="+mn-cs"/>
              </a:rPr>
              <a:t>Cuando una onda electromagnética atraviesa la ionosfera el campo eléctrico de la onda ejerce una fuerza sobre los electrones libres colocándolos en un estado vibrante provocando con ello la refracción de la onda electromagnética  de nuevo hacia la superficie terrestre, la densidad de la ionosfera esta condicionada por el medio ambiente y la temperatura.</a:t>
            </a:r>
          </a:p>
          <a:p>
            <a:endParaRPr lang="es-ES" sz="1200" b="0" i="0" kern="1200" dirty="0">
              <a:solidFill>
                <a:schemeClr val="tx1"/>
              </a:solidFill>
              <a:effectLst/>
              <a:latin typeface="Times New Roman" pitchFamily="18" charset="0"/>
              <a:ea typeface="+mn-ea"/>
              <a:cs typeface="+mn-cs"/>
            </a:endParaRPr>
          </a:p>
          <a:p>
            <a:endParaRPr lang="es-ES" dirty="0"/>
          </a:p>
        </p:txBody>
      </p:sp>
      <p:sp>
        <p:nvSpPr>
          <p:cNvPr id="4" name="3 Marcador de número de diapositiva"/>
          <p:cNvSpPr>
            <a:spLocks noGrp="1"/>
          </p:cNvSpPr>
          <p:nvPr>
            <p:ph type="sldNum" sz="quarter" idx="10"/>
          </p:nvPr>
        </p:nvSpPr>
        <p:spPr/>
        <p:txBody>
          <a:bodyPr/>
          <a:lstStyle/>
          <a:p>
            <a:pPr>
              <a:defRPr/>
            </a:pPr>
            <a:fld id="{BEB17558-011D-4BFC-82E8-9FE7A7C52BB4}" type="slidenum">
              <a:rPr lang="es-ES_tradnl" smtClean="0"/>
              <a:pPr>
                <a:defRPr/>
              </a:pPr>
              <a:t>20</a:t>
            </a:fld>
            <a:endParaRPr lang="es-ES_tradnl"/>
          </a:p>
        </p:txBody>
      </p:sp>
    </p:spTree>
    <p:extLst>
      <p:ext uri="{BB962C8B-B14F-4D97-AF65-F5344CB8AC3E}">
        <p14:creationId xmlns:p14="http://schemas.microsoft.com/office/powerpoint/2010/main" val="749370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282A49BE-0EE0-4C65-A010-B795348E8C39}" type="slidenum">
              <a:rPr lang="es-ES_tradnl" smtClean="0"/>
              <a:pPr/>
              <a:t>21</a:t>
            </a:fld>
            <a:endParaRPr lang="es-ES_tradnl"/>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36FD0C78-5553-44F6-8EA9-EBB7E7361F7D}" type="slidenum">
              <a:rPr lang="es-ES_tradnl" smtClean="0"/>
              <a:pPr/>
              <a:t>23</a:t>
            </a:fld>
            <a:endParaRPr lang="es-ES_tradnl"/>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D22939BA-B8ED-41DE-B4D3-EE646AF20D66}" type="slidenum">
              <a:rPr lang="es-ES_tradnl" smtClean="0"/>
              <a:pPr/>
              <a:t>24</a:t>
            </a:fld>
            <a:endParaRPr lang="es-ES_tradnl"/>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A0C70245-70CD-4ABE-AE60-24D1160F952A}" type="slidenum">
              <a:rPr lang="es-ES_tradnl" smtClean="0"/>
              <a:pPr/>
              <a:t>25</a:t>
            </a:fld>
            <a:endParaRPr lang="es-ES_tradnl"/>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43FEA80F-7D01-4B86-8202-1BF702A76B27}" type="slidenum">
              <a:rPr lang="es-ES_tradnl" smtClean="0"/>
              <a:pPr/>
              <a:t>26</a:t>
            </a:fld>
            <a:endParaRPr lang="es-ES_tradnl"/>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2B356D37-3540-4275-B92F-76F2E78D679C}" type="slidenum">
              <a:rPr lang="es-ES_tradnl" smtClean="0"/>
              <a:pPr/>
              <a:t>27</a:t>
            </a:fld>
            <a:endParaRPr lang="es-ES_tradnl"/>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2B27170E-5247-4191-9ED7-CE780CFB1BBD}" type="slidenum">
              <a:rPr lang="es-ES_tradnl" smtClean="0"/>
              <a:pPr/>
              <a:t>28</a:t>
            </a:fld>
            <a:endParaRPr lang="es-ES_tradnl"/>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290C6452-76BE-4D33-B447-0700CC3EB48A}" type="slidenum">
              <a:rPr lang="es-ES_tradnl" smtClean="0"/>
              <a:pPr/>
              <a:t>29</a:t>
            </a:fld>
            <a:endParaRPr lang="es-ES_tradnl"/>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E5A8830A-9C3C-4DB4-B362-31818A6B0DA7}" type="slidenum">
              <a:rPr lang="es-ES_tradnl" smtClean="0"/>
              <a:pPr/>
              <a:t>30</a:t>
            </a:fld>
            <a:endParaRPr lang="es-ES_tradnl"/>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7F410C35-A8F3-4EEF-972F-2FED938B4FF3}" type="slidenum">
              <a:rPr lang="es-ES_tradnl" smtClean="0"/>
              <a:pPr/>
              <a:t>3</a:t>
            </a:fld>
            <a:endParaRPr lang="es-ES_tradnl"/>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solidFill>
            <a:srgbClr val="FFFF99"/>
          </a:solidFill>
          <a:ln/>
        </p:spPr>
        <p:txBody>
          <a:bodyPr/>
          <a:lstStyle/>
          <a:p>
            <a:pPr algn="ctr"/>
            <a:r>
              <a:rPr lang="es-MX" sz="1800" b="1" dirty="0">
                <a:latin typeface="Verdana" pitchFamily="34" charset="0"/>
              </a:rPr>
              <a:t>Presentación de PowerPoint Nro. 5</a:t>
            </a:r>
          </a:p>
          <a:p>
            <a:endParaRPr lang="es-ES" sz="1800" dirty="0"/>
          </a:p>
          <a:p>
            <a:pPr algn="ctr"/>
            <a:endParaRPr lang="es-MX" sz="1800" b="1" dirty="0">
              <a:latin typeface="Verdana" pitchFamily="34" charset="0"/>
            </a:endParaRPr>
          </a:p>
          <a:p>
            <a:endParaRPr lang="es-E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51A534A0-75C8-4408-9EA7-B98F63B339D4}" type="slidenum">
              <a:rPr lang="es-ES_tradnl" smtClean="0"/>
              <a:pPr/>
              <a:t>31</a:t>
            </a:fld>
            <a:endParaRPr lang="es-ES_tradnl"/>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E2670872-D95F-4432-BBA0-94D28BBF691A}" type="slidenum">
              <a:rPr lang="es-ES_tradnl" smtClean="0"/>
              <a:pPr/>
              <a:t>32</a:t>
            </a:fld>
            <a:endParaRPr lang="es-ES_tradnl"/>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E0572F6E-3400-476B-9AA4-383504E141C8}" type="slidenum">
              <a:rPr lang="es-ES_tradnl" smtClean="0"/>
              <a:pPr/>
              <a:t>33</a:t>
            </a:fld>
            <a:endParaRPr lang="es-ES_tradnl"/>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CD671072-8935-4AB3-BB1F-961E7886B80C}" type="slidenum">
              <a:rPr lang="es-ES_tradnl" smtClean="0"/>
              <a:pPr/>
              <a:t>34</a:t>
            </a:fld>
            <a:endParaRPr lang="es-ES_tradnl"/>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62540D4B-EE55-4774-B8A6-7D5CEC779C27}" type="slidenum">
              <a:rPr lang="es-ES_tradnl" smtClean="0"/>
              <a:pPr/>
              <a:t>35</a:t>
            </a:fld>
            <a:endParaRPr lang="es-ES_tradnl"/>
          </a:p>
        </p:txBody>
      </p:sp>
      <p:sp>
        <p:nvSpPr>
          <p:cNvPr id="117763" name="Rectangle 2"/>
          <p:cNvSpPr>
            <a:spLocks noGrp="1" noRot="1" noChangeAspect="1" noChangeArrowheads="1" noTextEdit="1"/>
          </p:cNvSpPr>
          <p:nvPr>
            <p:ph type="sldImg"/>
          </p:nvPr>
        </p:nvSpPr>
        <p:spPr>
          <a:solidFill>
            <a:srgbClr val="FFFFFF"/>
          </a:solidFill>
          <a:ln/>
        </p:spPr>
      </p:sp>
      <p:sp>
        <p:nvSpPr>
          <p:cNvPr id="117764" name="Rectangle 3"/>
          <p:cNvSpPr>
            <a:spLocks noGrp="1" noChangeArrowheads="1"/>
          </p:cNvSpPr>
          <p:nvPr>
            <p:ph type="body" idx="1"/>
          </p:nvPr>
        </p:nvSpPr>
        <p:spPr>
          <a:solidFill>
            <a:srgbClr val="FFFFFF"/>
          </a:solidFill>
          <a:ln>
            <a:solidFill>
              <a:srgbClr val="000000"/>
            </a:solidFill>
          </a:ln>
        </p:spPr>
        <p:txBody>
          <a:bodyPr/>
          <a:lstStyle/>
          <a:p>
            <a:endParaRPr lang="es-E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91561543-63E4-4870-BAF2-7D7E53D08DA4}" type="slidenum">
              <a:rPr lang="es-ES_tradnl" smtClean="0"/>
              <a:pPr/>
              <a:t>36</a:t>
            </a:fld>
            <a:endParaRPr lang="es-ES_tradnl"/>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39ACE48E-F1C4-43FE-B74C-12DEF8CDF308}" type="slidenum">
              <a:rPr lang="es-ES_tradnl" smtClean="0"/>
              <a:pPr/>
              <a:t>37</a:t>
            </a:fld>
            <a:endParaRPr lang="es-ES_tradnl"/>
          </a:p>
        </p:txBody>
      </p:sp>
      <p:sp>
        <p:nvSpPr>
          <p:cNvPr id="119811" name="Rectangle 2"/>
          <p:cNvSpPr>
            <a:spLocks noGrp="1" noRot="1" noChangeAspect="1" noChangeArrowheads="1" noTextEdit="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ln>
        </p:spPr>
        <p:txBody>
          <a:bodyPr/>
          <a:lstStyle/>
          <a:p>
            <a:endParaRPr lang="es-E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92C85A98-D6E4-440B-B6B2-1E6BDECCB0AC}" type="slidenum">
              <a:rPr lang="es-ES_tradnl" smtClean="0"/>
              <a:pPr/>
              <a:t>38</a:t>
            </a:fld>
            <a:endParaRPr lang="es-ES_tradnl"/>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3E9E5E7A-0009-4636-B17F-863EBAC3DEB3}" type="slidenum">
              <a:rPr lang="es-ES_tradnl" smtClean="0"/>
              <a:pPr/>
              <a:t>39</a:t>
            </a:fld>
            <a:endParaRPr lang="es-ES_tradnl"/>
          </a:p>
        </p:txBody>
      </p:sp>
      <p:sp>
        <p:nvSpPr>
          <p:cNvPr id="121859" name="Rectangle 2"/>
          <p:cNvSpPr>
            <a:spLocks noGrp="1" noRot="1" noChangeAspect="1" noChangeArrowheads="1" noTextEdit="1"/>
          </p:cNvSpPr>
          <p:nvPr>
            <p:ph type="sldImg"/>
          </p:nvPr>
        </p:nvSpPr>
        <p:spPr>
          <a:solidFill>
            <a:srgbClr val="FFFFFF"/>
          </a:solidFill>
          <a:ln/>
        </p:spPr>
      </p:sp>
      <p:sp>
        <p:nvSpPr>
          <p:cNvPr id="121860" name="Rectangle 3"/>
          <p:cNvSpPr>
            <a:spLocks noGrp="1" noChangeArrowheads="1"/>
          </p:cNvSpPr>
          <p:nvPr>
            <p:ph type="body" idx="1"/>
          </p:nvPr>
        </p:nvSpPr>
        <p:spPr>
          <a:solidFill>
            <a:srgbClr val="FFFFFF"/>
          </a:solidFill>
          <a:ln>
            <a:solidFill>
              <a:srgbClr val="000000"/>
            </a:solidFill>
          </a:ln>
        </p:spPr>
        <p:txBody>
          <a:bodyPr/>
          <a:lstStyle/>
          <a:p>
            <a:endParaRPr lang="es-E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A34B52C3-E236-445F-AAC8-4F8941E86A72}" type="slidenum">
              <a:rPr lang="es-ES_tradnl" smtClean="0"/>
              <a:pPr/>
              <a:t>40</a:t>
            </a:fld>
            <a:endParaRPr lang="es-ES_tradnl"/>
          </a:p>
        </p:txBody>
      </p:sp>
      <p:sp>
        <p:nvSpPr>
          <p:cNvPr id="122883" name="Rectangle 2"/>
          <p:cNvSpPr>
            <a:spLocks noGrp="1" noRot="1" noChangeAspect="1" noChangeArrowheads="1" noTextEdit="1"/>
          </p:cNvSpPr>
          <p:nvPr>
            <p:ph type="sldImg"/>
          </p:nvPr>
        </p:nvSpPr>
        <p:spPr>
          <a:solidFill>
            <a:srgbClr val="FFFFFF"/>
          </a:solidFill>
          <a:ln/>
        </p:spPr>
      </p:sp>
      <p:sp>
        <p:nvSpPr>
          <p:cNvPr id="122884" name="Rectangle 3"/>
          <p:cNvSpPr>
            <a:spLocks noGrp="1" noChangeArrowheads="1"/>
          </p:cNvSpPr>
          <p:nvPr>
            <p:ph type="body" idx="1"/>
          </p:nvPr>
        </p:nvSpPr>
        <p:spPr>
          <a:solidFill>
            <a:srgbClr val="FFFFFF"/>
          </a:solidFill>
          <a:ln>
            <a:solidFill>
              <a:srgbClr val="000000"/>
            </a:solidFill>
          </a:ln>
        </p:spPr>
        <p:txBody>
          <a:bodyPr/>
          <a:lstStyle/>
          <a:p>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C45CA1CD-CAFE-4915-AF8D-E2136FB100DA}" type="slidenum">
              <a:rPr lang="es-ES_tradnl" smtClean="0"/>
              <a:pPr/>
              <a:t>4</a:t>
            </a:fld>
            <a:endParaRPr lang="es-ES_tradnl"/>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95738BFA-E6B6-40EE-88A4-3EDE849F3FF9}" type="slidenum">
              <a:rPr lang="es-ES_tradnl" smtClean="0"/>
              <a:pPr/>
              <a:t>41</a:t>
            </a:fld>
            <a:endParaRPr lang="es-ES_tradnl"/>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E75219D9-0C93-4F31-AB10-FDE152E60A1D}" type="slidenum">
              <a:rPr lang="es-ES_tradnl" smtClean="0"/>
              <a:pPr/>
              <a:t>42</a:t>
            </a:fld>
            <a:endParaRPr lang="es-ES_tradnl"/>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8750FF28-F09D-4EA0-804D-79B90B89987B}" type="slidenum">
              <a:rPr lang="es-ES_tradnl" smtClean="0"/>
              <a:pPr/>
              <a:t>43</a:t>
            </a:fld>
            <a:endParaRPr lang="es-ES_tradnl"/>
          </a:p>
        </p:txBody>
      </p:sp>
      <p:sp>
        <p:nvSpPr>
          <p:cNvPr id="125955" name="Rectangle 2"/>
          <p:cNvSpPr>
            <a:spLocks noGrp="1" noRot="1" noChangeAspect="1" noChangeArrowheads="1" noTextEdit="1"/>
          </p:cNvSpPr>
          <p:nvPr>
            <p:ph type="sldImg"/>
          </p:nvPr>
        </p:nvSpPr>
        <p:spPr>
          <a:solidFill>
            <a:srgbClr val="FFFFFF"/>
          </a:solidFill>
          <a:ln/>
        </p:spPr>
      </p:sp>
      <p:sp>
        <p:nvSpPr>
          <p:cNvPr id="125956" name="Rectangle 3"/>
          <p:cNvSpPr>
            <a:spLocks noGrp="1" noChangeArrowheads="1"/>
          </p:cNvSpPr>
          <p:nvPr>
            <p:ph type="body" idx="1"/>
          </p:nvPr>
        </p:nvSpPr>
        <p:spPr>
          <a:solidFill>
            <a:srgbClr val="FFFFFF"/>
          </a:solidFill>
          <a:ln>
            <a:solidFill>
              <a:srgbClr val="000000"/>
            </a:solidFill>
          </a:ln>
        </p:spPr>
        <p:txBody>
          <a:bodyPr/>
          <a:lstStyle/>
          <a:p>
            <a:endParaRPr lang="es-E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23ADC5C1-1FB7-4CBA-BE4B-FEF9E30712E1}" type="slidenum">
              <a:rPr lang="es-ES_tradnl" smtClean="0"/>
              <a:pPr/>
              <a:t>46</a:t>
            </a:fld>
            <a:endParaRPr lang="es-ES_tradnl"/>
          </a:p>
        </p:txBody>
      </p:sp>
      <p:sp>
        <p:nvSpPr>
          <p:cNvPr id="126979" name="Rectangle 2"/>
          <p:cNvSpPr>
            <a:spLocks noGrp="1" noRot="1" noChangeAspect="1" noChangeArrowheads="1" noTextEdit="1"/>
          </p:cNvSpPr>
          <p:nvPr>
            <p:ph type="sldImg"/>
          </p:nvPr>
        </p:nvSpPr>
        <p:spPr>
          <a:solidFill>
            <a:srgbClr val="FFFFFF"/>
          </a:solidFill>
          <a:ln/>
        </p:spPr>
      </p:sp>
      <p:sp>
        <p:nvSpPr>
          <p:cNvPr id="126980" name="Rectangle 3"/>
          <p:cNvSpPr>
            <a:spLocks noGrp="1" noChangeArrowheads="1"/>
          </p:cNvSpPr>
          <p:nvPr>
            <p:ph type="body" idx="1"/>
          </p:nvPr>
        </p:nvSpPr>
        <p:spPr>
          <a:solidFill>
            <a:srgbClr val="FFFFFF"/>
          </a:solidFill>
          <a:ln>
            <a:solidFill>
              <a:srgbClr val="000000"/>
            </a:solidFill>
          </a:ln>
        </p:spPr>
        <p:txBody>
          <a:bodyPr/>
          <a:lstStyle/>
          <a:p>
            <a:endParaRPr lang="es-E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A1E6D29F-1B94-4A6E-8EA3-E93F2F4D71AB}" type="slidenum">
              <a:rPr lang="es-ES_tradnl" smtClean="0"/>
              <a:pPr/>
              <a:t>47</a:t>
            </a:fld>
            <a:endParaRPr lang="es-ES_tradnl"/>
          </a:p>
        </p:txBody>
      </p:sp>
      <p:sp>
        <p:nvSpPr>
          <p:cNvPr id="128003" name="Rectangle 2"/>
          <p:cNvSpPr>
            <a:spLocks noGrp="1" noRot="1" noChangeAspect="1" noChangeArrowheads="1" noTextEdit="1"/>
          </p:cNvSpPr>
          <p:nvPr>
            <p:ph type="sldImg"/>
          </p:nvPr>
        </p:nvSpPr>
        <p:spPr>
          <a:solidFill>
            <a:srgbClr val="FFFFFF"/>
          </a:solidFill>
          <a:ln/>
        </p:spPr>
      </p:sp>
      <p:sp>
        <p:nvSpPr>
          <p:cNvPr id="128004" name="Rectangle 3"/>
          <p:cNvSpPr>
            <a:spLocks noGrp="1" noChangeArrowheads="1"/>
          </p:cNvSpPr>
          <p:nvPr>
            <p:ph type="body" idx="1"/>
          </p:nvPr>
        </p:nvSpPr>
        <p:spPr>
          <a:solidFill>
            <a:srgbClr val="FFFFFF"/>
          </a:solidFill>
          <a:ln>
            <a:solidFill>
              <a:srgbClr val="000000"/>
            </a:solidFill>
          </a:ln>
        </p:spPr>
        <p:txBody>
          <a:bodyPr/>
          <a:lstStyle/>
          <a:p>
            <a:endParaRPr lang="es-E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1 Marcador de imagen de diapositiva"/>
          <p:cNvSpPr>
            <a:spLocks noGrp="1" noRot="1" noChangeAspect="1" noTextEdit="1"/>
          </p:cNvSpPr>
          <p:nvPr>
            <p:ph type="sldImg"/>
          </p:nvPr>
        </p:nvSpPr>
        <p:spPr>
          <a:ln/>
        </p:spPr>
      </p:sp>
      <p:sp>
        <p:nvSpPr>
          <p:cNvPr id="3" name="2 Marcador de notas"/>
          <p:cNvSpPr>
            <a:spLocks noGrp="1"/>
          </p:cNvSpPr>
          <p:nvPr>
            <p:ph type="body" idx="1"/>
          </p:nvPr>
        </p:nvSpPr>
        <p:spPr/>
        <p:txBody>
          <a:bodyPr>
            <a:normAutofit fontScale="40000" lnSpcReduction="20000"/>
          </a:bodyPr>
          <a:lstStyle/>
          <a:p>
            <a:pPr>
              <a:defRPr/>
            </a:pPr>
            <a:r>
              <a:rPr lang="es-ES" b="1" dirty="0"/>
              <a:t>Atenuación por absorción atmosférica </a:t>
            </a:r>
            <a:endParaRPr lang="es-ES" dirty="0"/>
          </a:p>
          <a:p>
            <a:pPr>
              <a:defRPr/>
            </a:pPr>
            <a:r>
              <a:rPr lang="es-ES" dirty="0"/>
              <a:t>La atmosfera produce atenuación en la señal que la está atravesando. Esto se debe fundamentalmente a la presencia de vapor de agua, oxígeno y dióxido de carbono. La atenuación debida a la atmósfera es función del ángulo de elevación. Normalmente se puede obtener de una gráfica el valor de atenuación correspondiente a un ángulo de elevación de 90°.</a:t>
            </a:r>
          </a:p>
          <a:p>
            <a:pPr>
              <a:defRPr/>
            </a:pPr>
            <a:r>
              <a:rPr lang="es-ES" dirty="0"/>
              <a:t> </a:t>
            </a:r>
          </a:p>
          <a:p>
            <a:pPr>
              <a:defRPr/>
            </a:pPr>
            <a:r>
              <a:rPr lang="es-ES" b="1" dirty="0"/>
              <a:t>Atenuación por lluvia </a:t>
            </a:r>
            <a:endParaRPr lang="es-ES" dirty="0"/>
          </a:p>
          <a:p>
            <a:pPr>
              <a:defRPr/>
            </a:pPr>
            <a:r>
              <a:rPr lang="es-ES" dirty="0"/>
              <a:t> Cuando llueve sobre la zona donde está instalada una estación terrena, las señales portadoras son atenuadas conforme se propagan a través de la región del aire en donde esté lloviendo. La distancia total de las señales que viajan a través de la lluvia dependen de la altura de las nubes con relación al piso y del ángulo de elevación  de la antena de la estación. </a:t>
            </a:r>
          </a:p>
          <a:p>
            <a:pPr>
              <a:defRPr/>
            </a:pPr>
            <a:r>
              <a:rPr lang="es-ES" dirty="0"/>
              <a:t>Actualmente se puede saber con bastante precisión qué tanto se atenúa una señal por efecto de la lluvia, en función de la frecuencia de la señal y de la intensidad de la lluvia medida en milímetros sobre hora (mm/h). Las gotas de lluvia absorben energía al ser calentadas por las señales de microondas, y conforme la longitud de onda se hace comparable con el tamaño de las gotas el efecto es más severo, causando mayor atenuación en la banda </a:t>
            </a:r>
            <a:r>
              <a:rPr lang="es-ES" dirty="0" err="1"/>
              <a:t>Ka</a:t>
            </a:r>
            <a:r>
              <a:rPr lang="es-ES" dirty="0"/>
              <a:t> </a:t>
            </a:r>
            <a:br>
              <a:rPr lang="es-ES" dirty="0"/>
            </a:br>
            <a:r>
              <a:rPr lang="es-ES" dirty="0"/>
              <a:t>( = 1 cm) que en la banda </a:t>
            </a:r>
            <a:r>
              <a:rPr lang="es-ES" dirty="0" err="1"/>
              <a:t>Ku</a:t>
            </a:r>
            <a:r>
              <a:rPr lang="es-ES" dirty="0"/>
              <a:t> ( = 2 cm) o en la C ( = 5 cm). Además, una parte de la energía de la señal se dispersa al chocar ésta con las gotas de lluvia. </a:t>
            </a:r>
          </a:p>
          <a:p>
            <a:pPr>
              <a:defRPr/>
            </a:pPr>
            <a:r>
              <a:rPr lang="es-ES" dirty="0"/>
              <a:t> Como la lluvia no es permanente, para el diseño del enlace satelital resulta de interés el porcentaje de tiempo total en el que cierto valor especificado de mm/h es excedido (normalmente se toma como tiempo de referencia 1 año). Por ejemplo, decir que un cálculo de enlace ha sido diseñado considerando una intensidad o tasa de lluvia de 0,01%, significa que cuando llueva, la intensidad será mayor que la tomada como referencia en esa zona durante 0,01% del año, o sea, durante 53 minutos. </a:t>
            </a:r>
          </a:p>
          <a:p>
            <a:pPr>
              <a:defRPr/>
            </a:pPr>
            <a:r>
              <a:rPr lang="es-ES" dirty="0"/>
              <a:t> </a:t>
            </a:r>
          </a:p>
          <a:p>
            <a:pPr>
              <a:defRPr/>
            </a:pPr>
            <a:r>
              <a:rPr lang="es-ES" b="1" dirty="0"/>
              <a:t>Distorsión de retardo</a:t>
            </a:r>
            <a:endParaRPr lang="es-ES" dirty="0"/>
          </a:p>
          <a:p>
            <a:pPr>
              <a:defRPr/>
            </a:pPr>
            <a:r>
              <a:rPr lang="es-ES" dirty="0"/>
              <a:t>	La distorsión de retardo es un fenómeno particular de los medios guiados. Esta distorsión está causada por la velocidad de propagación de la señal en el medio varía con la frecuencia. Para una señal de banda limitada, la velocidad tiende a ser mayor cerca de la frecuencia central y disminuye al acercarse a los extremos de la banda. Por lo tanto, las distintas componentes en frecuencia de la señal llegarán al receptor en instantes diferentes de tiempo, dando lugar a desplazamientos en fase entre las diferentes frecuencias. </a:t>
            </a:r>
          </a:p>
          <a:p>
            <a:pPr>
              <a:defRPr/>
            </a:pPr>
            <a:r>
              <a:rPr lang="es-ES" dirty="0"/>
              <a:t>	En el caso de los medios no guiados, como las transmisiones satelitales, el problema se da con la distancia existente entre el emisor y el receptor. Por lo general para son de unos pocos segundos para lo cual se utiliza una cola, donde se almacenan los paquetes de datos.</a:t>
            </a:r>
          </a:p>
          <a:p>
            <a:pPr>
              <a:defRPr/>
            </a:pPr>
            <a:r>
              <a:rPr lang="es-ES" b="1" dirty="0"/>
              <a:t>Ruido </a:t>
            </a:r>
            <a:endParaRPr lang="es-ES" dirty="0"/>
          </a:p>
          <a:p>
            <a:pPr>
              <a:defRPr/>
            </a:pPr>
            <a:r>
              <a:rPr lang="es-ES" dirty="0"/>
              <a:t>	El ruido es aquella energía no deseada de fuentes distintas del transmisor. En cualquier dato transmitido, la señal recibida consistirá en la señal transmitida modificada, debido a las distorsiones introducidas por el sistema de transmisión, además de señales no deseadas que se insertarán en algún punto entre el emisor y el receptor. A estas últimas señales no deseadas se les denomina ruido. El ruido es el factor de mayor importancia a la hora de limitar las prestaciones de un sistema de comunicación.</a:t>
            </a:r>
          </a:p>
          <a:p>
            <a:pPr>
              <a:defRPr/>
            </a:pPr>
            <a:r>
              <a:rPr lang="es-AR" dirty="0"/>
              <a:t>	El ruido térmico es función de la temperatura</a:t>
            </a:r>
            <a:r>
              <a:rPr lang="es-AR" b="1" dirty="0"/>
              <a:t> y </a:t>
            </a:r>
            <a:r>
              <a:rPr lang="es-AR" dirty="0"/>
              <a:t>se debe a la agitación térmica de los electrones. Está presente en todos los dispositivos electrónicos y medios de transmisión y por lo tanto también en los sistemas satelitales. </a:t>
            </a:r>
            <a:endParaRPr lang="es-ES" dirty="0"/>
          </a:p>
          <a:p>
            <a:pPr>
              <a:defRPr/>
            </a:pPr>
            <a:r>
              <a:rPr lang="es-AR" dirty="0"/>
              <a:t>	</a:t>
            </a:r>
            <a:endParaRPr lang="es-ES" dirty="0"/>
          </a:p>
          <a:p>
            <a:pPr>
              <a:defRPr/>
            </a:pPr>
            <a:r>
              <a:rPr lang="es-AR" dirty="0"/>
              <a:t>	El ruido de ínter modulación se produce cuando señales de distintas frecuencias comparten el mismo medio de transmisión o cuando </a:t>
            </a:r>
            <a:r>
              <a:rPr lang="es-AR" dirty="0" err="1"/>
              <a:t>cuando</a:t>
            </a:r>
            <a:r>
              <a:rPr lang="es-AR" dirty="0"/>
              <a:t> hay alguna no linealidad en el transmisor, receptor, o en el sistema de transmisión. El efecto del ruido de ínter modulación es la aparición de señales a frecuencias que sean suma o diferencia de las dos frecuencias originales, o múltiplos de éstas. </a:t>
            </a:r>
            <a:endParaRPr lang="es-ES" dirty="0"/>
          </a:p>
          <a:p>
            <a:pPr>
              <a:defRPr/>
            </a:pPr>
            <a:r>
              <a:rPr lang="es-AR" dirty="0"/>
              <a:t> </a:t>
            </a:r>
            <a:endParaRPr lang="es-ES" dirty="0"/>
          </a:p>
          <a:p>
            <a:pPr>
              <a:defRPr/>
            </a:pPr>
            <a:r>
              <a:rPr lang="es-AR" dirty="0"/>
              <a:t>	La diafonía</a:t>
            </a:r>
            <a:r>
              <a:rPr lang="es-AR" b="1" dirty="0"/>
              <a:t> </a:t>
            </a:r>
            <a:r>
              <a:rPr lang="es-AR" dirty="0"/>
              <a:t>se trata en realidad de un acoplamiento no deseado entre las líneas que transportan las señales. Esto puede ocurrir cuando las señales no deseadas se captan en las antenas de microondas; aunque éstas se caracterizan por ser altamente direccionales, la energía de las microondas se dispersa durante la transmisión. Normalmente, la diafonía es el mismo orden de magnitud (o inferior) que el ruido térmico. </a:t>
            </a:r>
            <a:endParaRPr lang="es-ES" dirty="0"/>
          </a:p>
          <a:p>
            <a:pPr>
              <a:defRPr/>
            </a:pPr>
            <a:r>
              <a:rPr lang="es-AR" dirty="0"/>
              <a:t> </a:t>
            </a:r>
            <a:endParaRPr lang="es-ES" dirty="0"/>
          </a:p>
          <a:p>
            <a:pPr>
              <a:defRPr/>
            </a:pPr>
            <a:r>
              <a:rPr lang="es-AR" dirty="0"/>
              <a:t>	Los ruidos antes descritos son de magnitud constante y razonablemente predecible. Así pues, es posible idear un sistema de transmisión que les haga frente. </a:t>
            </a:r>
            <a:endParaRPr lang="es-ES" dirty="0"/>
          </a:p>
          <a:p>
            <a:pPr>
              <a:defRPr/>
            </a:pPr>
            <a:r>
              <a:rPr lang="es-AR" dirty="0"/>
              <a:t>	</a:t>
            </a:r>
            <a:endParaRPr lang="es-ES" dirty="0"/>
          </a:p>
          <a:p>
            <a:pPr>
              <a:defRPr/>
            </a:pPr>
            <a:r>
              <a:rPr lang="es-ES" dirty="0"/>
              <a:t>	</a:t>
            </a:r>
            <a:r>
              <a:rPr lang="es-AR" dirty="0"/>
              <a:t>El ruido impulsivo es no continuo y está constituido por pulsos o picos irregulares de corta duración y de amplitud relativamente grande. Se generan por perturbaciones electromagnéticas exteriores producidas por tormentas atmosféricas, o fallos y defectos en los sistemas de comunicación.  Por lo general no tiene mucha trascendencia para los datos analógicos, sin embargo, el ruido impulsivo es una de las fuentes principales de error en la comunicación digital de datos. </a:t>
            </a:r>
            <a:endParaRPr lang="es-ES" dirty="0"/>
          </a:p>
          <a:p>
            <a:pPr>
              <a:defRPr/>
            </a:pPr>
            <a:endParaRPr lang="es-ES" dirty="0"/>
          </a:p>
        </p:txBody>
      </p:sp>
      <p:sp>
        <p:nvSpPr>
          <p:cNvPr id="129028" name="3 Marcador de número de diapositiva"/>
          <p:cNvSpPr>
            <a:spLocks noGrp="1"/>
          </p:cNvSpPr>
          <p:nvPr>
            <p:ph type="sldNum" sz="quarter" idx="5"/>
          </p:nvPr>
        </p:nvSpPr>
        <p:spPr>
          <a:noFill/>
        </p:spPr>
        <p:txBody>
          <a:bodyPr/>
          <a:lstStyle/>
          <a:p>
            <a:fld id="{9480761F-510F-458C-B8D4-7DB771EDB5C6}" type="slidenum">
              <a:rPr lang="es-ES_tradnl" smtClean="0"/>
              <a:pPr/>
              <a:t>48</a:t>
            </a:fld>
            <a:endParaRPr lang="es-ES_tradnl"/>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5FCB60F-765E-40D1-8788-80E56A612E42}" type="slidenum">
              <a:rPr lang="es-ES_tradnl" smtClean="0"/>
              <a:pPr/>
              <a:t>49</a:t>
            </a:fld>
            <a:endParaRPr lang="es-ES_tradnl"/>
          </a:p>
        </p:txBody>
      </p:sp>
    </p:spTree>
    <p:extLst>
      <p:ext uri="{BB962C8B-B14F-4D97-AF65-F5344CB8AC3E}">
        <p14:creationId xmlns:p14="http://schemas.microsoft.com/office/powerpoint/2010/main" val="893053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4882942E-81B6-4294-A85D-E5EA5637085E}" type="slidenum">
              <a:rPr lang="es-ES_tradnl" smtClean="0"/>
              <a:pPr/>
              <a:t>5</a:t>
            </a:fld>
            <a:endParaRPr lang="es-ES_tradnl"/>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2CBCE06-E931-4BFB-B790-2D6CF7C8D199}" type="slidenum">
              <a:rPr lang="es-ES_tradnl" smtClean="0"/>
              <a:pPr/>
              <a:t>6</a:t>
            </a:fld>
            <a:endParaRPr lang="es-ES_tradnl"/>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BE233C55-5D4F-4CFE-AE1F-4265C4C9A334}" type="slidenum">
              <a:rPr lang="es-ES_tradnl" smtClean="0"/>
              <a:pPr/>
              <a:t>7</a:t>
            </a:fld>
            <a:endParaRPr lang="es-ES_tradnl"/>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BE233C55-5D4F-4CFE-AE1F-4265C4C9A334}" type="slidenum">
              <a:rPr lang="es-ES_tradnl" smtClean="0"/>
              <a:pPr/>
              <a:t>8</a:t>
            </a:fld>
            <a:endParaRPr lang="es-ES_tradnl"/>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r>
              <a:rPr lang="es-ES" sz="1200" b="1" i="1" kern="1200" dirty="0">
                <a:solidFill>
                  <a:schemeClr val="tx1"/>
                </a:solidFill>
                <a:latin typeface="Times New Roman" pitchFamily="18" charset="0"/>
                <a:ea typeface="+mn-ea"/>
                <a:cs typeface="+mn-cs"/>
              </a:rPr>
              <a:t>Cable de par trenzado blindado (STP)</a:t>
            </a:r>
            <a:endParaRPr lang="es-AR" sz="1200" kern="1200" dirty="0">
              <a:solidFill>
                <a:schemeClr val="tx1"/>
              </a:solidFill>
              <a:latin typeface="Times New Roman" pitchFamily="18" charset="0"/>
              <a:ea typeface="+mn-ea"/>
              <a:cs typeface="+mn-cs"/>
            </a:endParaRPr>
          </a:p>
          <a:p>
            <a:r>
              <a:rPr lang="es-ES" sz="1200" kern="1200" dirty="0">
                <a:solidFill>
                  <a:schemeClr val="tx1"/>
                </a:solidFill>
                <a:latin typeface="Times New Roman" pitchFamily="18" charset="0"/>
                <a:ea typeface="+mn-ea"/>
                <a:cs typeface="+mn-cs"/>
              </a:rPr>
              <a:t>Si el cable trenzado se rodea con una malla conductora, se tiene el cable blindado (“</a:t>
            </a:r>
            <a:r>
              <a:rPr lang="es-ES" sz="1200" b="1" kern="1200" dirty="0">
                <a:solidFill>
                  <a:schemeClr val="tx1"/>
                </a:solidFill>
                <a:latin typeface="Times New Roman" pitchFamily="18" charset="0"/>
                <a:ea typeface="+mn-ea"/>
                <a:cs typeface="+mn-cs"/>
              </a:rPr>
              <a:t>STP</a:t>
            </a:r>
            <a:r>
              <a:rPr lang="es-ES" sz="1200" kern="1200" dirty="0">
                <a:solidFill>
                  <a:schemeClr val="tx1"/>
                </a:solidFill>
                <a:latin typeface="Times New Roman" pitchFamily="18" charset="0"/>
                <a:ea typeface="+mn-ea"/>
                <a:cs typeface="+mn-cs"/>
              </a:rPr>
              <a:t>, </a:t>
            </a:r>
            <a:r>
              <a:rPr lang="es-ES" sz="1200" b="1" i="1" kern="1200" dirty="0" err="1">
                <a:solidFill>
                  <a:schemeClr val="tx1"/>
                </a:solidFill>
                <a:latin typeface="Times New Roman" pitchFamily="18" charset="0"/>
                <a:ea typeface="+mn-ea"/>
                <a:cs typeface="+mn-cs"/>
              </a:rPr>
              <a:t>S</a:t>
            </a:r>
            <a:r>
              <a:rPr lang="es-ES" sz="1200" i="1" kern="1200" dirty="0" err="1">
                <a:solidFill>
                  <a:schemeClr val="tx1"/>
                </a:solidFill>
                <a:latin typeface="Times New Roman" pitchFamily="18" charset="0"/>
                <a:ea typeface="+mn-ea"/>
                <a:cs typeface="+mn-cs"/>
              </a:rPr>
              <a:t>hielded</a:t>
            </a:r>
            <a:r>
              <a:rPr lang="es-ES" sz="1200" i="1" kern="1200" dirty="0">
                <a:solidFill>
                  <a:schemeClr val="tx1"/>
                </a:solidFill>
                <a:latin typeface="Times New Roman" pitchFamily="18" charset="0"/>
                <a:ea typeface="+mn-ea"/>
                <a:cs typeface="+mn-cs"/>
              </a:rPr>
              <a:t> </a:t>
            </a:r>
            <a:r>
              <a:rPr lang="es-ES" sz="1200" b="1" i="1" kern="1200" dirty="0" err="1">
                <a:solidFill>
                  <a:schemeClr val="tx1"/>
                </a:solidFill>
                <a:latin typeface="Times New Roman" pitchFamily="18" charset="0"/>
                <a:ea typeface="+mn-ea"/>
                <a:cs typeface="+mn-cs"/>
              </a:rPr>
              <a:t>T</a:t>
            </a:r>
            <a:r>
              <a:rPr lang="es-ES" sz="1200" i="1" kern="1200" dirty="0" err="1">
                <a:solidFill>
                  <a:schemeClr val="tx1"/>
                </a:solidFill>
                <a:latin typeface="Times New Roman" pitchFamily="18" charset="0"/>
                <a:ea typeface="+mn-ea"/>
                <a:cs typeface="+mn-cs"/>
              </a:rPr>
              <a:t>wisted</a:t>
            </a:r>
            <a:r>
              <a:rPr lang="es-ES" sz="1200" i="1" kern="1200" dirty="0">
                <a:solidFill>
                  <a:schemeClr val="tx1"/>
                </a:solidFill>
                <a:latin typeface="Times New Roman" pitchFamily="18" charset="0"/>
                <a:ea typeface="+mn-ea"/>
                <a:cs typeface="+mn-cs"/>
              </a:rPr>
              <a:t> </a:t>
            </a:r>
            <a:r>
              <a:rPr lang="es-ES" sz="1200" b="1" i="1" kern="1200" dirty="0" err="1">
                <a:solidFill>
                  <a:schemeClr val="tx1"/>
                </a:solidFill>
                <a:latin typeface="Times New Roman" pitchFamily="18" charset="0"/>
                <a:ea typeface="+mn-ea"/>
                <a:cs typeface="+mn-cs"/>
              </a:rPr>
              <a:t>P</a:t>
            </a:r>
            <a:r>
              <a:rPr lang="es-ES" sz="1200" i="1" kern="1200" dirty="0" err="1">
                <a:solidFill>
                  <a:schemeClr val="tx1"/>
                </a:solidFill>
                <a:latin typeface="Times New Roman" pitchFamily="18" charset="0"/>
                <a:ea typeface="+mn-ea"/>
                <a:cs typeface="+mn-cs"/>
              </a:rPr>
              <a:t>air</a:t>
            </a:r>
            <a:r>
              <a:rPr lang="es-ES" sz="1200" kern="1200" dirty="0">
                <a:solidFill>
                  <a:schemeClr val="tx1"/>
                </a:solidFill>
                <a:latin typeface="Times New Roman" pitchFamily="18" charset="0"/>
                <a:ea typeface="+mn-ea"/>
                <a:cs typeface="+mn-cs"/>
              </a:rPr>
              <a:t>”), con el cual es posible reducir los efectos de interferencia de señales externas. Combina las técnicas de blindaje, cancelación (efecto de los pares trenzados de hilos para limitar la degradación de la señal que causan las interferencias electromagnéticas y de radiofrecuencia) y trenzado de cables.</a:t>
            </a:r>
          </a:p>
          <a:p>
            <a:endParaRPr lang="es-ES" sz="1200" kern="1200" dirty="0">
              <a:solidFill>
                <a:schemeClr val="tx1"/>
              </a:solidFill>
              <a:latin typeface="Times New Roman" pitchFamily="18" charset="0"/>
              <a:ea typeface="+mn-ea"/>
              <a:cs typeface="+mn-cs"/>
            </a:endParaRPr>
          </a:p>
          <a:p>
            <a:r>
              <a:rPr lang="es-ES" sz="1200" b="1" i="1" kern="1200" dirty="0">
                <a:solidFill>
                  <a:schemeClr val="tx1"/>
                </a:solidFill>
                <a:latin typeface="Times New Roman" pitchFamily="18" charset="0"/>
                <a:ea typeface="+mn-ea"/>
                <a:cs typeface="+mn-cs"/>
              </a:rPr>
              <a:t>Cable de par trenzado no blindado (UTP)</a:t>
            </a:r>
            <a:endParaRPr lang="es-AR" sz="1200" kern="1200" dirty="0">
              <a:solidFill>
                <a:schemeClr val="tx1"/>
              </a:solidFill>
              <a:latin typeface="Times New Roman" pitchFamily="18" charset="0"/>
              <a:ea typeface="+mn-ea"/>
              <a:cs typeface="+mn-cs"/>
            </a:endParaRPr>
          </a:p>
          <a:p>
            <a:r>
              <a:rPr lang="es-ES" sz="1200" kern="1200" dirty="0">
                <a:solidFill>
                  <a:schemeClr val="tx1"/>
                </a:solidFill>
                <a:latin typeface="Times New Roman" pitchFamily="18" charset="0"/>
                <a:ea typeface="+mn-ea"/>
                <a:cs typeface="+mn-cs"/>
              </a:rPr>
              <a:t>En la red LAN, el cable trenzado no blindado (“UTP, </a:t>
            </a:r>
            <a:r>
              <a:rPr lang="es-ES" sz="1200" kern="1200" dirty="0" err="1">
                <a:solidFill>
                  <a:schemeClr val="tx1"/>
                </a:solidFill>
                <a:latin typeface="Times New Roman" pitchFamily="18" charset="0"/>
                <a:ea typeface="+mn-ea"/>
                <a:cs typeface="+mn-cs"/>
              </a:rPr>
              <a:t>Unshielded</a:t>
            </a:r>
            <a:r>
              <a:rPr lang="es-ES" sz="1200" kern="1200" dirty="0">
                <a:solidFill>
                  <a:schemeClr val="tx1"/>
                </a:solidFill>
                <a:latin typeface="Times New Roman" pitchFamily="18" charset="0"/>
                <a:ea typeface="+mn-ea"/>
                <a:cs typeface="+mn-cs"/>
              </a:rPr>
              <a:t> </a:t>
            </a:r>
            <a:r>
              <a:rPr lang="es-ES" sz="1200" kern="1200" dirty="0" err="1">
                <a:solidFill>
                  <a:schemeClr val="tx1"/>
                </a:solidFill>
                <a:latin typeface="Times New Roman" pitchFamily="18" charset="0"/>
                <a:ea typeface="+mn-ea"/>
                <a:cs typeface="+mn-cs"/>
              </a:rPr>
              <a:t>Twisted</a:t>
            </a:r>
            <a:r>
              <a:rPr lang="es-ES" sz="1200" kern="1200" dirty="0">
                <a:solidFill>
                  <a:schemeClr val="tx1"/>
                </a:solidFill>
                <a:latin typeface="Times New Roman" pitchFamily="18" charset="0"/>
                <a:ea typeface="+mn-ea"/>
                <a:cs typeface="+mn-cs"/>
              </a:rPr>
              <a:t> </a:t>
            </a:r>
            <a:r>
              <a:rPr lang="es-ES" sz="1200" kern="1200" dirty="0" err="1">
                <a:solidFill>
                  <a:schemeClr val="tx1"/>
                </a:solidFill>
                <a:latin typeface="Times New Roman" pitchFamily="18" charset="0"/>
                <a:ea typeface="+mn-ea"/>
                <a:cs typeface="+mn-cs"/>
              </a:rPr>
              <a:t>Pair</a:t>
            </a:r>
            <a:r>
              <a:rPr lang="es-ES" sz="1200" kern="1200" dirty="0">
                <a:solidFill>
                  <a:schemeClr val="tx1"/>
                </a:solidFill>
                <a:latin typeface="Times New Roman" pitchFamily="18" charset="0"/>
                <a:ea typeface="+mn-ea"/>
                <a:cs typeface="+mn-cs"/>
              </a:rPr>
              <a:t>”) se utiliza para conectar la computadora a la red del ámbito respectivo.</a:t>
            </a:r>
            <a:endParaRPr lang="es-AR" sz="1200" kern="1200" dirty="0">
              <a:solidFill>
                <a:schemeClr val="tx1"/>
              </a:solidFill>
              <a:latin typeface="Times New Roman" pitchFamily="18" charset="0"/>
              <a:ea typeface="+mn-ea"/>
              <a:cs typeface="+mn-cs"/>
            </a:endParaRPr>
          </a:p>
          <a:p>
            <a:r>
              <a:rPr lang="es-ES" sz="1200" kern="1200" dirty="0">
                <a:solidFill>
                  <a:schemeClr val="tx1"/>
                </a:solidFill>
                <a:latin typeface="Times New Roman" pitchFamily="18" charset="0"/>
                <a:ea typeface="+mn-ea"/>
                <a:cs typeface="+mn-cs"/>
              </a:rPr>
              <a:t>Es un medio de cuatro pares de hilos que se utiliza en diversos tipos de redes. Cada uno de los 8 hilos de cobre individuales del cable </a:t>
            </a:r>
            <a:r>
              <a:rPr lang="es-ES" sz="1200" b="1" kern="1200" dirty="0">
                <a:solidFill>
                  <a:schemeClr val="tx1"/>
                </a:solidFill>
                <a:latin typeface="Times New Roman" pitchFamily="18" charset="0"/>
                <a:ea typeface="+mn-ea"/>
                <a:cs typeface="+mn-cs"/>
              </a:rPr>
              <a:t>UTP </a:t>
            </a:r>
            <a:r>
              <a:rPr lang="es-ES" sz="1200" kern="1200" dirty="0">
                <a:solidFill>
                  <a:schemeClr val="tx1"/>
                </a:solidFill>
                <a:latin typeface="Times New Roman" pitchFamily="18" charset="0"/>
                <a:ea typeface="+mn-ea"/>
                <a:cs typeface="+mn-cs"/>
              </a:rPr>
              <a:t>está revestido de un material aislante. Además, cada par de hilos está trenzado. Al igual que el cable </a:t>
            </a:r>
            <a:r>
              <a:rPr lang="es-ES" sz="1200" b="1" kern="1200" dirty="0">
                <a:solidFill>
                  <a:schemeClr val="tx1"/>
                </a:solidFill>
                <a:latin typeface="Times New Roman" pitchFamily="18" charset="0"/>
                <a:ea typeface="+mn-ea"/>
                <a:cs typeface="+mn-cs"/>
              </a:rPr>
              <a:t>STP</a:t>
            </a:r>
            <a:r>
              <a:rPr lang="es-ES" sz="1200" kern="1200" dirty="0">
                <a:solidFill>
                  <a:schemeClr val="tx1"/>
                </a:solidFill>
                <a:latin typeface="Times New Roman" pitchFamily="18" charset="0"/>
                <a:ea typeface="+mn-ea"/>
                <a:cs typeface="+mn-cs"/>
              </a:rPr>
              <a:t>, el cable </a:t>
            </a:r>
            <a:r>
              <a:rPr lang="es-ES" sz="1200" b="1" kern="1200" dirty="0">
                <a:solidFill>
                  <a:schemeClr val="tx1"/>
                </a:solidFill>
                <a:latin typeface="Times New Roman" pitchFamily="18" charset="0"/>
                <a:ea typeface="+mn-ea"/>
                <a:cs typeface="+mn-cs"/>
              </a:rPr>
              <a:t>UTP </a:t>
            </a:r>
            <a:r>
              <a:rPr lang="es-ES" sz="1200" kern="1200" dirty="0">
                <a:solidFill>
                  <a:schemeClr val="tx1"/>
                </a:solidFill>
                <a:latin typeface="Times New Roman" pitchFamily="18" charset="0"/>
                <a:ea typeface="+mn-ea"/>
                <a:cs typeface="+mn-cs"/>
              </a:rPr>
              <a:t>debe seguir especificaciones precisas con respecto a cuánto trenzado se permite por unidad de longitud del cable.</a:t>
            </a:r>
            <a:endParaRPr lang="es-AR" sz="1200" kern="1200" dirty="0">
              <a:solidFill>
                <a:schemeClr val="tx1"/>
              </a:solidFill>
              <a:latin typeface="Times New Roman" pitchFamily="18" charset="0"/>
              <a:ea typeface="+mn-ea"/>
              <a:cs typeface="+mn-cs"/>
            </a:endParaRPr>
          </a:p>
          <a:p>
            <a:endParaRPr lang="es-ES" sz="1200" kern="1200" dirty="0">
              <a:solidFill>
                <a:schemeClr val="tx1"/>
              </a:solidFill>
              <a:latin typeface="Times New Roman" pitchFamily="18" charset="0"/>
              <a:ea typeface="+mn-ea"/>
              <a:cs typeface="+mn-cs"/>
            </a:endParaRPr>
          </a:p>
          <a:p>
            <a:endParaRPr lang="es-ES" sz="1200" kern="1200" dirty="0">
              <a:solidFill>
                <a:schemeClr val="tx1"/>
              </a:solidFill>
              <a:latin typeface="Times New Roman" pitchFamily="18" charset="0"/>
              <a:ea typeface="+mn-ea"/>
              <a:cs typeface="+mn-cs"/>
            </a:endParaRPr>
          </a:p>
          <a:p>
            <a:endParaRPr lang="es-ES" dirty="0"/>
          </a:p>
        </p:txBody>
      </p:sp>
    </p:spTree>
    <p:extLst>
      <p:ext uri="{BB962C8B-B14F-4D97-AF65-F5344CB8AC3E}">
        <p14:creationId xmlns:p14="http://schemas.microsoft.com/office/powerpoint/2010/main" val="372694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F045B4FC-1991-478C-8267-F79FED7529B8}" type="slidenum">
              <a:rPr lang="es-ES_tradnl" sz="1200"/>
              <a:pPr algn="r"/>
              <a:t>9</a:t>
            </a:fld>
            <a:endParaRPr lang="es-ES_tradnl" sz="1200"/>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a:ln/>
        </p:spPr>
        <p:txBody>
          <a:bodyPr/>
          <a:lstStyle/>
          <a:p>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defRPr/>
            </a:pPr>
            <a:endParaRPr lang="es-ES"/>
          </a:p>
        </p:txBody>
      </p:sp>
      <p:sp>
        <p:nvSpPr>
          <p:cNvPr id="5" name="Freeform 3"/>
          <p:cNvSpPr>
            <a:spLocks/>
          </p:cNvSpPr>
          <p:nvPr/>
        </p:nvSpPr>
        <p:spPr bwMode="white">
          <a:xfrm>
            <a:off x="-9525" y="4489450"/>
            <a:ext cx="5754688" cy="2368550"/>
          </a:xfrm>
          <a:custGeom>
            <a:avLst/>
            <a:gdLst/>
            <a:ahLst/>
            <a:cxnLst>
              <a:cxn ang="0">
                <a:pos x="0" y="1491"/>
              </a:cxn>
              <a:cxn ang="0">
                <a:pos x="0" y="0"/>
              </a:cxn>
              <a:cxn ang="0">
                <a:pos x="171" y="3"/>
              </a:cxn>
              <a:cxn ang="0">
                <a:pos x="355" y="9"/>
              </a:cxn>
              <a:cxn ang="0">
                <a:pos x="499" y="21"/>
              </a:cxn>
              <a:cxn ang="0">
                <a:pos x="650" y="36"/>
              </a:cxn>
              <a:cxn ang="0">
                <a:pos x="809" y="54"/>
              </a:cxn>
              <a:cxn ang="0">
                <a:pos x="957" y="78"/>
              </a:cxn>
              <a:cxn ang="0">
                <a:pos x="1119" y="105"/>
              </a:cxn>
              <a:cxn ang="0">
                <a:pos x="1261" y="133"/>
              </a:cxn>
              <a:cxn ang="0">
                <a:pos x="1441" y="175"/>
              </a:cxn>
              <a:cxn ang="0">
                <a:pos x="1598" y="217"/>
              </a:cxn>
              <a:cxn ang="0">
                <a:pos x="1763" y="269"/>
              </a:cxn>
              <a:cxn ang="0">
                <a:pos x="1887" y="308"/>
              </a:cxn>
              <a:cxn ang="0">
                <a:pos x="2085" y="384"/>
              </a:cxn>
              <a:cxn ang="0">
                <a:pos x="2230" y="444"/>
              </a:cxn>
              <a:cxn ang="0">
                <a:pos x="2456" y="547"/>
              </a:cxn>
              <a:cxn ang="0">
                <a:pos x="2666" y="662"/>
              </a:cxn>
              <a:cxn ang="0">
                <a:pos x="2859" y="786"/>
              </a:cxn>
              <a:cxn ang="0">
                <a:pos x="3046" y="920"/>
              </a:cxn>
              <a:cxn ang="0">
                <a:pos x="3193" y="1038"/>
              </a:cxn>
              <a:cxn ang="0">
                <a:pos x="3332" y="1168"/>
              </a:cxn>
              <a:cxn ang="0">
                <a:pos x="3440" y="1280"/>
              </a:cxn>
              <a:cxn ang="0">
                <a:pos x="3524" y="1380"/>
              </a:cxn>
              <a:cxn ang="0">
                <a:pos x="3624" y="1491"/>
              </a:cxn>
              <a:cxn ang="0">
                <a:pos x="3608" y="1491"/>
              </a:cxn>
              <a:cxn ang="0">
                <a:pos x="0" y="1491"/>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w="9525" cap="flat" cmpd="sng">
            <a:noFill/>
            <a:prstDash val="solid"/>
            <a:miter lim="800000"/>
            <a:headEnd type="none" w="sm" len="sm"/>
            <a:tailEnd type="none" w="sm" len="sm"/>
          </a:ln>
          <a:effectLst/>
        </p:spPr>
        <p:txBody>
          <a:bodyPr wrap="none" anchor="ctr"/>
          <a:lstStyle/>
          <a:p>
            <a:pPr>
              <a:defRPr/>
            </a:pPr>
            <a:endParaRPr lang="es-ES"/>
          </a:p>
        </p:txBody>
      </p:sp>
      <p:sp>
        <p:nvSpPr>
          <p:cNvPr id="6" name="Freeform 4"/>
          <p:cNvSpPr>
            <a:spLocks/>
          </p:cNvSpPr>
          <p:nvPr/>
        </p:nvSpPr>
        <p:spPr bwMode="white">
          <a:xfrm>
            <a:off x="0" y="3817938"/>
            <a:ext cx="8164513" cy="3019425"/>
          </a:xfrm>
          <a:custGeom>
            <a:avLst/>
            <a:gdLst/>
            <a:ahLst/>
            <a:cxnLst>
              <a:cxn ang="0">
                <a:pos x="2718" y="405"/>
              </a:cxn>
              <a:cxn ang="0">
                <a:pos x="2466" y="333"/>
              </a:cxn>
              <a:cxn ang="0">
                <a:pos x="2202" y="261"/>
              </a:cxn>
              <a:cxn ang="0">
                <a:pos x="1929" y="198"/>
              </a:cxn>
              <a:cxn ang="0">
                <a:pos x="1695" y="153"/>
              </a:cxn>
              <a:cxn ang="0">
                <a:pos x="1434" y="111"/>
              </a:cxn>
              <a:cxn ang="0">
                <a:pos x="1188" y="75"/>
              </a:cxn>
              <a:cxn ang="0">
                <a:pos x="957" y="48"/>
              </a:cxn>
              <a:cxn ang="0">
                <a:pos x="747" y="30"/>
              </a:cxn>
              <a:cxn ang="0">
                <a:pos x="501" y="15"/>
              </a:cxn>
              <a:cxn ang="0">
                <a:pos x="246" y="3"/>
              </a:cxn>
              <a:cxn ang="0">
                <a:pos x="0" y="0"/>
              </a:cxn>
              <a:cxn ang="0">
                <a:pos x="0" y="275"/>
              </a:cxn>
              <a:cxn ang="0">
                <a:pos x="0" y="345"/>
              </a:cxn>
              <a:cxn ang="0">
                <a:pos x="0" y="275"/>
              </a:cxn>
              <a:cxn ang="0">
                <a:pos x="0" y="342"/>
              </a:cxn>
              <a:cxn ang="0">
                <a:pos x="339" y="351"/>
              </a:cxn>
              <a:cxn ang="0">
                <a:pos x="606" y="372"/>
              </a:cxn>
              <a:cxn ang="0">
                <a:pos x="852" y="399"/>
              </a:cxn>
              <a:cxn ang="0">
                <a:pos x="1068" y="435"/>
              </a:cxn>
              <a:cxn ang="0">
                <a:pos x="1275" y="474"/>
              </a:cxn>
              <a:cxn ang="0">
                <a:pos x="1545" y="540"/>
              </a:cxn>
              <a:cxn ang="0">
                <a:pos x="1761" y="603"/>
              </a:cxn>
              <a:cxn ang="0">
                <a:pos x="1971" y="678"/>
              </a:cxn>
              <a:cxn ang="0">
                <a:pos x="2166" y="747"/>
              </a:cxn>
              <a:cxn ang="0">
                <a:pos x="2397" y="852"/>
              </a:cxn>
              <a:cxn ang="0">
                <a:pos x="2613" y="960"/>
              </a:cxn>
              <a:cxn ang="0">
                <a:pos x="2832" y="1095"/>
              </a:cxn>
              <a:cxn ang="0">
                <a:pos x="3012" y="1212"/>
              </a:cxn>
              <a:cxn ang="0">
                <a:pos x="3186" y="1347"/>
              </a:cxn>
              <a:cxn ang="0">
                <a:pos x="3351" y="1497"/>
              </a:cxn>
              <a:cxn ang="0">
                <a:pos x="3480" y="1629"/>
              </a:cxn>
              <a:cxn ang="0">
                <a:pos x="3612" y="1785"/>
              </a:cxn>
              <a:cxn ang="0">
                <a:pos x="3699" y="1901"/>
              </a:cxn>
              <a:cxn ang="0">
                <a:pos x="5142" y="1901"/>
              </a:cxn>
              <a:cxn ang="0">
                <a:pos x="5076" y="1827"/>
              </a:cxn>
              <a:cxn ang="0">
                <a:pos x="4968" y="1707"/>
              </a:cxn>
              <a:cxn ang="0">
                <a:pos x="4797" y="1539"/>
              </a:cxn>
              <a:cxn ang="0">
                <a:pos x="4617" y="1383"/>
              </a:cxn>
              <a:cxn ang="0">
                <a:pos x="4410" y="1221"/>
              </a:cxn>
              <a:cxn ang="0">
                <a:pos x="4185" y="1071"/>
              </a:cxn>
              <a:cxn ang="0">
                <a:pos x="3960" y="939"/>
              </a:cxn>
              <a:cxn ang="0">
                <a:pos x="3708" y="801"/>
              </a:cxn>
              <a:cxn ang="0">
                <a:pos x="3492" y="702"/>
              </a:cxn>
              <a:cxn ang="0">
                <a:pos x="3231" y="588"/>
              </a:cxn>
              <a:cxn ang="0">
                <a:pos x="2964" y="489"/>
              </a:cxn>
              <a:cxn ang="0">
                <a:pos x="2718" y="405"/>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7" name="Freeform 5"/>
          <p:cNvSpPr>
            <a:spLocks/>
          </p:cNvSpPr>
          <p:nvPr/>
        </p:nvSpPr>
        <p:spPr bwMode="white">
          <a:xfrm>
            <a:off x="0" y="3146425"/>
            <a:ext cx="9144000" cy="3690938"/>
          </a:xfrm>
          <a:custGeom>
            <a:avLst/>
            <a:gdLst/>
            <a:ahLst/>
            <a:cxnLst>
              <a:cxn ang="0">
                <a:pos x="0" y="0"/>
              </a:cxn>
              <a:cxn ang="0">
                <a:pos x="0" y="339"/>
              </a:cxn>
              <a:cxn ang="0">
                <a:pos x="558" y="357"/>
              </a:cxn>
              <a:cxn ang="0">
                <a:pos x="807" y="375"/>
              </a:cxn>
              <a:cxn ang="0">
                <a:pos x="1056" y="399"/>
              </a:cxn>
              <a:cxn ang="0">
                <a:pos x="1272" y="426"/>
              </a:cxn>
              <a:cxn ang="0">
                <a:pos x="1539" y="465"/>
              </a:cxn>
              <a:cxn ang="0">
                <a:pos x="1791" y="510"/>
              </a:cxn>
              <a:cxn ang="0">
                <a:pos x="2076" y="570"/>
              </a:cxn>
              <a:cxn ang="0">
                <a:pos x="2334" y="630"/>
              </a:cxn>
              <a:cxn ang="0">
                <a:pos x="2544" y="687"/>
              </a:cxn>
              <a:cxn ang="0">
                <a:pos x="2775" y="759"/>
              </a:cxn>
              <a:cxn ang="0">
                <a:pos x="3003" y="837"/>
              </a:cxn>
              <a:cxn ang="0">
                <a:pos x="3231" y="924"/>
              </a:cxn>
              <a:cxn ang="0">
                <a:pos x="3438" y="1005"/>
              </a:cxn>
              <a:cxn ang="0">
                <a:pos x="3663" y="1110"/>
              </a:cxn>
              <a:cxn ang="0">
                <a:pos x="3903" y="1233"/>
              </a:cxn>
              <a:cxn ang="0">
                <a:pos x="4149" y="1374"/>
              </a:cxn>
              <a:cxn ang="0">
                <a:pos x="4353" y="1506"/>
              </a:cxn>
              <a:cxn ang="0">
                <a:pos x="4491" y="1602"/>
              </a:cxn>
              <a:cxn ang="0">
                <a:pos x="4668" y="1740"/>
              </a:cxn>
              <a:cxn ang="0">
                <a:pos x="4824" y="1875"/>
              </a:cxn>
              <a:cxn ang="0">
                <a:pos x="4968" y="2016"/>
              </a:cxn>
              <a:cxn ang="0">
                <a:pos x="5100" y="2154"/>
              </a:cxn>
              <a:cxn ang="0">
                <a:pos x="5238" y="2324"/>
              </a:cxn>
              <a:cxn ang="0">
                <a:pos x="5759" y="2324"/>
              </a:cxn>
              <a:cxn ang="0">
                <a:pos x="5759" y="1245"/>
              </a:cxn>
              <a:cxn ang="0">
                <a:pos x="5580" y="1119"/>
              </a:cxn>
              <a:cxn ang="0">
                <a:pos x="5400" y="1020"/>
              </a:cxn>
              <a:cxn ang="0">
                <a:pos x="5205" y="918"/>
              </a:cxn>
              <a:cxn ang="0">
                <a:pos x="5031" y="837"/>
              </a:cxn>
              <a:cxn ang="0">
                <a:pos x="4866" y="771"/>
              </a:cxn>
              <a:cxn ang="0">
                <a:pos x="4710" y="711"/>
              </a:cxn>
              <a:cxn ang="0">
                <a:pos x="4545" y="651"/>
              </a:cxn>
              <a:cxn ang="0">
                <a:pos x="4386" y="600"/>
              </a:cxn>
              <a:cxn ang="0">
                <a:pos x="4248" y="552"/>
              </a:cxn>
              <a:cxn ang="0">
                <a:pos x="3993" y="483"/>
              </a:cxn>
              <a:cxn ang="0">
                <a:pos x="3777" y="423"/>
              </a:cxn>
              <a:cxn ang="0">
                <a:pos x="3564" y="375"/>
              </a:cxn>
              <a:cxn ang="0">
                <a:pos x="3282" y="312"/>
              </a:cxn>
              <a:cxn ang="0">
                <a:pos x="3003" y="261"/>
              </a:cxn>
              <a:cxn ang="0">
                <a:pos x="2733" y="213"/>
              </a:cxn>
              <a:cxn ang="0">
                <a:pos x="2451" y="171"/>
              </a:cxn>
              <a:cxn ang="0">
                <a:pos x="2211" y="138"/>
              </a:cxn>
              <a:cxn ang="0">
                <a:pos x="1974" y="108"/>
              </a:cxn>
              <a:cxn ang="0">
                <a:pos x="1665" y="81"/>
              </a:cxn>
              <a:cxn ang="0">
                <a:pos x="1437" y="60"/>
              </a:cxn>
              <a:cxn ang="0">
                <a:pos x="1125" y="36"/>
              </a:cxn>
              <a:cxn ang="0">
                <a:pos x="828" y="21"/>
              </a:cxn>
              <a:cxn ang="0">
                <a:pos x="558" y="12"/>
              </a:cxn>
              <a:cxn ang="0">
                <a:pos x="282" y="3"/>
              </a:cxn>
              <a:cxn ang="0">
                <a:pos x="0" y="0"/>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8" name="Freeform 6"/>
          <p:cNvSpPr>
            <a:spLocks/>
          </p:cNvSpPr>
          <p:nvPr/>
        </p:nvSpPr>
        <p:spPr bwMode="white">
          <a:xfrm>
            <a:off x="0" y="2460625"/>
            <a:ext cx="9144000" cy="2497138"/>
          </a:xfrm>
          <a:custGeom>
            <a:avLst/>
            <a:gdLst/>
            <a:ahLst/>
            <a:cxnLst>
              <a:cxn ang="0">
                <a:pos x="0" y="0"/>
              </a:cxn>
              <a:cxn ang="0">
                <a:pos x="0" y="351"/>
              </a:cxn>
              <a:cxn ang="0">
                <a:pos x="282" y="357"/>
              </a:cxn>
              <a:cxn ang="0">
                <a:pos x="627" y="363"/>
              </a:cxn>
              <a:cxn ang="0">
                <a:pos x="960" y="375"/>
              </a:cxn>
              <a:cxn ang="0">
                <a:pos x="1218" y="393"/>
              </a:cxn>
              <a:cxn ang="0">
                <a:pos x="1470" y="411"/>
              </a:cxn>
              <a:cxn ang="0">
                <a:pos x="1746" y="435"/>
              </a:cxn>
              <a:cxn ang="0">
                <a:pos x="2022" y="462"/>
              </a:cxn>
              <a:cxn ang="0">
                <a:pos x="2340" y="504"/>
              </a:cxn>
              <a:cxn ang="0">
                <a:pos x="2664" y="549"/>
              </a:cxn>
              <a:cxn ang="0">
                <a:pos x="2952" y="597"/>
              </a:cxn>
              <a:cxn ang="0">
                <a:pos x="3225" y="648"/>
              </a:cxn>
              <a:cxn ang="0">
                <a:pos x="3513" y="708"/>
              </a:cxn>
              <a:cxn ang="0">
                <a:pos x="3693" y="750"/>
              </a:cxn>
              <a:cxn ang="0">
                <a:pos x="3936" y="810"/>
              </a:cxn>
              <a:cxn ang="0">
                <a:pos x="4095" y="855"/>
              </a:cxn>
              <a:cxn ang="0">
                <a:pos x="4281" y="909"/>
              </a:cxn>
              <a:cxn ang="0">
                <a:pos x="4503" y="981"/>
              </a:cxn>
              <a:cxn ang="0">
                <a:pos x="4704" y="1053"/>
              </a:cxn>
              <a:cxn ang="0">
                <a:pos x="4911" y="1131"/>
              </a:cxn>
              <a:cxn ang="0">
                <a:pos x="5073" y="1197"/>
              </a:cxn>
              <a:cxn ang="0">
                <a:pos x="5256" y="1281"/>
              </a:cxn>
              <a:cxn ang="0">
                <a:pos x="5475" y="1401"/>
              </a:cxn>
              <a:cxn ang="0">
                <a:pos x="5628" y="1482"/>
              </a:cxn>
              <a:cxn ang="0">
                <a:pos x="5759" y="1572"/>
              </a:cxn>
              <a:cxn ang="0">
                <a:pos x="5759" y="633"/>
              </a:cxn>
              <a:cxn ang="0">
                <a:pos x="5493" y="570"/>
              </a:cxn>
              <a:cxn ang="0">
                <a:pos x="5214" y="501"/>
              </a:cxn>
              <a:cxn ang="0">
                <a:pos x="4950" y="444"/>
              </a:cxn>
              <a:cxn ang="0">
                <a:pos x="4701" y="396"/>
              </a:cxn>
              <a:cxn ang="0">
                <a:pos x="4425" y="348"/>
              </a:cxn>
              <a:cxn ang="0">
                <a:pos x="4110" y="294"/>
              </a:cxn>
              <a:cxn ang="0">
                <a:pos x="3813" y="252"/>
              </a:cxn>
              <a:cxn ang="0">
                <a:pos x="3549" y="213"/>
              </a:cxn>
              <a:cxn ang="0">
                <a:pos x="3261" y="183"/>
              </a:cxn>
              <a:cxn ang="0">
                <a:pos x="3015" y="153"/>
              </a:cxn>
              <a:cxn ang="0">
                <a:pos x="2757" y="129"/>
              </a:cxn>
              <a:cxn ang="0">
                <a:pos x="2520" y="105"/>
              </a:cxn>
              <a:cxn ang="0">
                <a:pos x="2301" y="87"/>
              </a:cxn>
              <a:cxn ang="0">
                <a:pos x="2013" y="66"/>
              </a:cxn>
              <a:cxn ang="0">
                <a:pos x="1731" y="48"/>
              </a:cxn>
              <a:cxn ang="0">
                <a:pos x="1524" y="39"/>
              </a:cxn>
              <a:cxn ang="0">
                <a:pos x="1260" y="27"/>
              </a:cxn>
              <a:cxn ang="0">
                <a:pos x="966" y="15"/>
              </a:cxn>
              <a:cxn ang="0">
                <a:pos x="714" y="12"/>
              </a:cxn>
              <a:cxn ang="0">
                <a:pos x="510" y="6"/>
              </a:cxn>
              <a:cxn ang="0">
                <a:pos x="243" y="0"/>
              </a:cxn>
              <a:cxn ang="0">
                <a:pos x="0" y="0"/>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9" name="Freeform 7"/>
          <p:cNvSpPr>
            <a:spLocks/>
          </p:cNvSpPr>
          <p:nvPr/>
        </p:nvSpPr>
        <p:spPr bwMode="white">
          <a:xfrm>
            <a:off x="0" y="1793875"/>
            <a:ext cx="9144000" cy="1539875"/>
          </a:xfrm>
          <a:custGeom>
            <a:avLst/>
            <a:gdLst/>
            <a:ahLst/>
            <a:cxnLst>
              <a:cxn ang="0">
                <a:pos x="0" y="0"/>
              </a:cxn>
              <a:cxn ang="0">
                <a:pos x="0" y="339"/>
              </a:cxn>
              <a:cxn ang="0">
                <a:pos x="318" y="342"/>
              </a:cxn>
              <a:cxn ang="0">
                <a:pos x="591" y="348"/>
              </a:cxn>
              <a:cxn ang="0">
                <a:pos x="846" y="354"/>
              </a:cxn>
              <a:cxn ang="0">
                <a:pos x="1074" y="360"/>
              </a:cxn>
              <a:cxn ang="0">
                <a:pos x="1314" y="366"/>
              </a:cxn>
              <a:cxn ang="0">
                <a:pos x="1599" y="381"/>
              </a:cxn>
              <a:cxn ang="0">
                <a:pos x="1911" y="399"/>
              </a:cxn>
              <a:cxn ang="0">
                <a:pos x="2241" y="420"/>
              </a:cxn>
              <a:cxn ang="0">
                <a:pos x="2619" y="453"/>
              </a:cxn>
              <a:cxn ang="0">
                <a:pos x="2889" y="477"/>
              </a:cxn>
              <a:cxn ang="0">
                <a:pos x="3177" y="507"/>
              </a:cxn>
              <a:cxn ang="0">
                <a:pos x="3498" y="543"/>
              </a:cxn>
              <a:cxn ang="0">
                <a:pos x="3813" y="585"/>
              </a:cxn>
              <a:cxn ang="0">
                <a:pos x="4044" y="618"/>
              </a:cxn>
              <a:cxn ang="0">
                <a:pos x="4365" y="669"/>
              </a:cxn>
              <a:cxn ang="0">
                <a:pos x="4683" y="726"/>
              </a:cxn>
              <a:cxn ang="0">
                <a:pos x="4980" y="786"/>
              </a:cxn>
              <a:cxn ang="0">
                <a:pos x="5268" y="846"/>
              </a:cxn>
              <a:cxn ang="0">
                <a:pos x="5646" y="942"/>
              </a:cxn>
              <a:cxn ang="0">
                <a:pos x="5759" y="969"/>
              </a:cxn>
              <a:cxn ang="0">
                <a:pos x="5759" y="0"/>
              </a:cxn>
              <a:cxn ang="0">
                <a:pos x="0" y="0"/>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0" name="Freeform 8"/>
          <p:cNvSpPr>
            <a:spLocks/>
          </p:cNvSpPr>
          <p:nvPr/>
        </p:nvSpPr>
        <p:spPr bwMode="white">
          <a:xfrm>
            <a:off x="0" y="-20638"/>
            <a:ext cx="9144000" cy="1682751"/>
          </a:xfrm>
          <a:custGeom>
            <a:avLst/>
            <a:gdLst/>
            <a:ahLst/>
            <a:cxnLst>
              <a:cxn ang="0">
                <a:pos x="0" y="753"/>
              </a:cxn>
              <a:cxn ang="0">
                <a:pos x="0" y="1059"/>
              </a:cxn>
              <a:cxn ang="0">
                <a:pos x="5759" y="1059"/>
              </a:cxn>
              <a:cxn ang="0">
                <a:pos x="5759" y="0"/>
              </a:cxn>
              <a:cxn ang="0">
                <a:pos x="5430" y="0"/>
              </a:cxn>
              <a:cxn ang="0">
                <a:pos x="5298" y="84"/>
              </a:cxn>
              <a:cxn ang="0">
                <a:pos x="5136" y="159"/>
              </a:cxn>
              <a:cxn ang="0">
                <a:pos x="4968" y="222"/>
              </a:cxn>
              <a:cxn ang="0">
                <a:pos x="4812" y="267"/>
              </a:cxn>
              <a:cxn ang="0">
                <a:pos x="4626" y="324"/>
              </a:cxn>
              <a:cxn ang="0">
                <a:pos x="4440" y="366"/>
              </a:cxn>
              <a:cxn ang="0">
                <a:pos x="4230" y="414"/>
              </a:cxn>
              <a:cxn ang="0">
                <a:pos x="3939" y="468"/>
              </a:cxn>
              <a:cxn ang="0">
                <a:pos x="3711" y="504"/>
              </a:cxn>
              <a:cxn ang="0">
                <a:pos x="3441" y="543"/>
              </a:cxn>
              <a:cxn ang="0">
                <a:pos x="3189" y="579"/>
              </a:cxn>
              <a:cxn ang="0">
                <a:pos x="2925" y="606"/>
              </a:cxn>
              <a:cxn ang="0">
                <a:pos x="2679" y="633"/>
              </a:cxn>
              <a:cxn ang="0">
                <a:pos x="2418" y="654"/>
              </a:cxn>
              <a:cxn ang="0">
                <a:pos x="2142" y="675"/>
              </a:cxn>
              <a:cxn ang="0">
                <a:pos x="1896" y="693"/>
              </a:cxn>
              <a:cxn ang="0">
                <a:pos x="1647" y="708"/>
              </a:cxn>
              <a:cxn ang="0">
                <a:pos x="1404" y="720"/>
              </a:cxn>
              <a:cxn ang="0">
                <a:pos x="1170" y="732"/>
              </a:cxn>
              <a:cxn ang="0">
                <a:pos x="906" y="738"/>
              </a:cxn>
              <a:cxn ang="0">
                <a:pos x="534" y="747"/>
              </a:cxn>
              <a:cxn ang="0">
                <a:pos x="201" y="753"/>
              </a:cxn>
              <a:cxn ang="0">
                <a:pos x="0" y="753"/>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1" name="Freeform 9"/>
          <p:cNvSpPr>
            <a:spLocks/>
          </p:cNvSpPr>
          <p:nvPr/>
        </p:nvSpPr>
        <p:spPr bwMode="white">
          <a:xfrm>
            <a:off x="0" y="-20638"/>
            <a:ext cx="8388350" cy="1068388"/>
          </a:xfrm>
          <a:custGeom>
            <a:avLst/>
            <a:gdLst/>
            <a:ahLst/>
            <a:cxnLst>
              <a:cxn ang="0">
                <a:pos x="0" y="366"/>
              </a:cxn>
              <a:cxn ang="0">
                <a:pos x="0" y="672"/>
              </a:cxn>
              <a:cxn ang="0">
                <a:pos x="303" y="672"/>
              </a:cxn>
              <a:cxn ang="0">
                <a:pos x="723" y="663"/>
              </a:cxn>
              <a:cxn ang="0">
                <a:pos x="1020" y="654"/>
              </a:cxn>
              <a:cxn ang="0">
                <a:pos x="1302" y="642"/>
              </a:cxn>
              <a:cxn ang="0">
                <a:pos x="1554" y="630"/>
              </a:cxn>
              <a:cxn ang="0">
                <a:pos x="1779" y="615"/>
              </a:cxn>
              <a:cxn ang="0">
                <a:pos x="1962" y="606"/>
              </a:cxn>
              <a:cxn ang="0">
                <a:pos x="2193" y="588"/>
              </a:cxn>
              <a:cxn ang="0">
                <a:pos x="2448" y="570"/>
              </a:cxn>
              <a:cxn ang="0">
                <a:pos x="2700" y="546"/>
              </a:cxn>
              <a:cxn ang="0">
                <a:pos x="2904" y="528"/>
              </a:cxn>
              <a:cxn ang="0">
                <a:pos x="3138" y="498"/>
              </a:cxn>
              <a:cxn ang="0">
                <a:pos x="3324" y="474"/>
              </a:cxn>
              <a:cxn ang="0">
                <a:pos x="3534" y="447"/>
              </a:cxn>
              <a:cxn ang="0">
                <a:pos x="3735" y="420"/>
              </a:cxn>
              <a:cxn ang="0">
                <a:pos x="3933" y="384"/>
              </a:cxn>
              <a:cxn ang="0">
                <a:pos x="4116" y="351"/>
              </a:cxn>
              <a:cxn ang="0">
                <a:pos x="4266" y="318"/>
              </a:cxn>
              <a:cxn ang="0">
                <a:pos x="4446" y="279"/>
              </a:cxn>
              <a:cxn ang="0">
                <a:pos x="4620" y="237"/>
              </a:cxn>
              <a:cxn ang="0">
                <a:pos x="4779" y="192"/>
              </a:cxn>
              <a:cxn ang="0">
                <a:pos x="4920" y="147"/>
              </a:cxn>
              <a:cxn ang="0">
                <a:pos x="5085" y="90"/>
              </a:cxn>
              <a:cxn ang="0">
                <a:pos x="5193" y="42"/>
              </a:cxn>
              <a:cxn ang="0">
                <a:pos x="5283" y="0"/>
              </a:cxn>
              <a:cxn ang="0">
                <a:pos x="3201" y="0"/>
              </a:cxn>
              <a:cxn ang="0">
                <a:pos x="2982" y="57"/>
              </a:cxn>
              <a:cxn ang="0">
                <a:pos x="2775" y="108"/>
              </a:cxn>
              <a:cxn ang="0">
                <a:pos x="2562" y="150"/>
              </a:cxn>
              <a:cxn ang="0">
                <a:pos x="2397" y="183"/>
              </a:cxn>
              <a:cxn ang="0">
                <a:pos x="2205" y="213"/>
              </a:cxn>
              <a:cxn ang="0">
                <a:pos x="2001" y="243"/>
              </a:cxn>
              <a:cxn ang="0">
                <a:pos x="1776" y="273"/>
              </a:cxn>
              <a:cxn ang="0">
                <a:pos x="1536" y="297"/>
              </a:cxn>
              <a:cxn ang="0">
                <a:pos x="1344" y="312"/>
              </a:cxn>
              <a:cxn ang="0">
                <a:pos x="1134" y="330"/>
              </a:cxn>
              <a:cxn ang="0">
                <a:pos x="921" y="342"/>
              </a:cxn>
              <a:cxn ang="0">
                <a:pos x="696" y="354"/>
              </a:cxn>
              <a:cxn ang="0">
                <a:pos x="501" y="360"/>
              </a:cxn>
              <a:cxn ang="0">
                <a:pos x="279" y="366"/>
              </a:cxn>
              <a:cxn ang="0">
                <a:pos x="99" y="369"/>
              </a:cxn>
              <a:cxn ang="0">
                <a:pos x="0" y="366"/>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2" name="Freeform 10"/>
          <p:cNvSpPr>
            <a:spLocks/>
          </p:cNvSpPr>
          <p:nvPr/>
        </p:nvSpPr>
        <p:spPr bwMode="white">
          <a:xfrm>
            <a:off x="0" y="-20638"/>
            <a:ext cx="4578350" cy="454026"/>
          </a:xfrm>
          <a:custGeom>
            <a:avLst/>
            <a:gdLst/>
            <a:ahLst/>
            <a:cxnLst>
              <a:cxn ang="0">
                <a:pos x="0" y="0"/>
              </a:cxn>
              <a:cxn ang="0">
                <a:pos x="0" y="285"/>
              </a:cxn>
              <a:cxn ang="0">
                <a:pos x="192" y="285"/>
              </a:cxn>
              <a:cxn ang="0">
                <a:pos x="384" y="282"/>
              </a:cxn>
              <a:cxn ang="0">
                <a:pos x="579" y="276"/>
              </a:cxn>
              <a:cxn ang="0">
                <a:pos x="789" y="267"/>
              </a:cxn>
              <a:cxn ang="0">
                <a:pos x="999" y="258"/>
              </a:cxn>
              <a:cxn ang="0">
                <a:pos x="1161" y="246"/>
              </a:cxn>
              <a:cxn ang="0">
                <a:pos x="1302" y="234"/>
              </a:cxn>
              <a:cxn ang="0">
                <a:pos x="1458" y="222"/>
              </a:cxn>
              <a:cxn ang="0">
                <a:pos x="1665" y="201"/>
              </a:cxn>
              <a:cxn ang="0">
                <a:pos x="1992" y="159"/>
              </a:cxn>
              <a:cxn ang="0">
                <a:pos x="2301" y="117"/>
              </a:cxn>
              <a:cxn ang="0">
                <a:pos x="2604" y="60"/>
              </a:cxn>
              <a:cxn ang="0">
                <a:pos x="2883" y="0"/>
              </a:cxn>
              <a:cxn ang="0">
                <a:pos x="0" y="0"/>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w="9525">
            <a:noFill/>
            <a:round/>
            <a:headEnd type="none" w="sm" len="sm"/>
            <a:tailEnd type="none" w="sm" len="sm"/>
          </a:ln>
          <a:effectLst/>
        </p:spPr>
        <p:txBody>
          <a:bodyPr/>
          <a:lstStyle/>
          <a:p>
            <a:pPr>
              <a:defRPr/>
            </a:pPr>
            <a:endParaRPr lang="es-ES"/>
          </a:p>
        </p:txBody>
      </p:sp>
      <p:sp>
        <p:nvSpPr>
          <p:cNvPr id="4107" name="Rectangle 11"/>
          <p:cNvSpPr>
            <a:spLocks noGrp="1" noChangeArrowheads="1"/>
          </p:cNvSpPr>
          <p:nvPr>
            <p:ph type="ctrTitle"/>
          </p:nvPr>
        </p:nvSpPr>
        <p:spPr>
          <a:xfrm>
            <a:off x="685800" y="2286000"/>
            <a:ext cx="7772400" cy="1143000"/>
          </a:xfrm>
        </p:spPr>
        <p:txBody>
          <a:bodyPr/>
          <a:lstStyle>
            <a:lvl1pPr>
              <a:defRPr/>
            </a:lvl1pPr>
          </a:lstStyle>
          <a:p>
            <a:r>
              <a:rPr lang="en-US"/>
              <a:t>Haga clic para modificar el estilo de título del patrón</a:t>
            </a:r>
          </a:p>
        </p:txBody>
      </p:sp>
      <p:sp>
        <p:nvSpPr>
          <p:cNvPr id="4108" name="Rectangle 12"/>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Haga clic para modificar el estilo de subtítulo del patrón</a:t>
            </a:r>
          </a:p>
        </p:txBody>
      </p:sp>
      <p:sp>
        <p:nvSpPr>
          <p:cNvPr id="13" name="Rectangle 13"/>
          <p:cNvSpPr>
            <a:spLocks noGrp="1" noChangeArrowheads="1"/>
          </p:cNvSpPr>
          <p:nvPr>
            <p:ph type="dt" sz="half" idx="10"/>
          </p:nvPr>
        </p:nvSpPr>
        <p:spPr/>
        <p:txBody>
          <a:bodyPr/>
          <a:lstStyle>
            <a:lvl1pPr>
              <a:defRPr/>
            </a:lvl1pPr>
          </a:lstStyle>
          <a:p>
            <a:pPr>
              <a:defRPr/>
            </a:pPr>
            <a:endParaRPr lang="en-US"/>
          </a:p>
        </p:txBody>
      </p:sp>
      <p:sp>
        <p:nvSpPr>
          <p:cNvPr id="14" name="Rectangle 14"/>
          <p:cNvSpPr>
            <a:spLocks noGrp="1" noChangeArrowheads="1"/>
          </p:cNvSpPr>
          <p:nvPr>
            <p:ph type="ftr" sz="quarter" idx="11"/>
          </p:nvPr>
        </p:nvSpPr>
        <p:spPr/>
        <p:txBody>
          <a:bodyPr/>
          <a:lstStyle>
            <a:lvl1pPr>
              <a:defRPr/>
            </a:lvl1pPr>
          </a:lstStyle>
          <a:p>
            <a:pPr>
              <a:defRPr/>
            </a:pPr>
            <a:endParaRPr lang="en-US"/>
          </a:p>
        </p:txBody>
      </p:sp>
      <p:sp>
        <p:nvSpPr>
          <p:cNvPr id="15" name="Rectangle 15"/>
          <p:cNvSpPr>
            <a:spLocks noGrp="1" noChangeArrowheads="1"/>
          </p:cNvSpPr>
          <p:nvPr>
            <p:ph type="sldNum" sz="quarter" idx="12"/>
          </p:nvPr>
        </p:nvSpPr>
        <p:spPr/>
        <p:txBody>
          <a:bodyPr/>
          <a:lstStyle>
            <a:lvl1pPr>
              <a:defRPr/>
            </a:lvl1pPr>
          </a:lstStyle>
          <a:p>
            <a:pPr>
              <a:defRPr/>
            </a:pPr>
            <a:fld id="{AA43F637-59ED-4348-B1F0-EAC22CC6C750}" type="slidenum">
              <a:rPr lang="en-US"/>
              <a:pPr>
                <a:defRPr/>
              </a:pPr>
              <a:t>‹Nº›</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6AB698DA-DC5B-44E9-865D-F4CFDC22531A}" type="slidenum">
              <a:rPr lang="en-US"/>
              <a:pPr>
                <a:defRPr/>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15100" y="609600"/>
            <a:ext cx="1943100"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85800" y="609600"/>
            <a:ext cx="56769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8F603CA2-DCED-400A-9D0F-032146B9B6F3}" type="slidenum">
              <a:rPr lang="en-US"/>
              <a:pPr>
                <a:defRPr/>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abla"/>
          <p:cNvSpPr>
            <a:spLocks noGrp="1"/>
          </p:cNvSpPr>
          <p:nvPr>
            <p:ph type="tbl" idx="1"/>
          </p:nvPr>
        </p:nvSpPr>
        <p:spPr>
          <a:xfrm>
            <a:off x="685800" y="1981200"/>
            <a:ext cx="7772400" cy="4114800"/>
          </a:xfrm>
        </p:spPr>
        <p:txBody>
          <a:bodyPr/>
          <a:lstStyle/>
          <a:p>
            <a:pPr lvl="0"/>
            <a:endParaRPr lang="es-ES" noProof="0"/>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9EF09FCB-CBAC-425B-AE46-FD9BD5376202}" type="slidenum">
              <a:rPr lang="en-US"/>
              <a:pPr>
                <a:defRPr/>
              </a:pPr>
              <a:t>‹Nº›</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1EFBB155-BAFE-49DA-BFBB-25EC1EB9FB94}" type="slidenum">
              <a:rPr lang="en-US"/>
              <a:pPr>
                <a:defRPr/>
              </a:pPr>
              <a:t>‹Nº›</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ítulo, 1 obje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contenido"/>
          <p:cNvSpPr>
            <a:spLocks noGrp="1"/>
          </p:cNvSpPr>
          <p:nvPr>
            <p:ph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quarter" idx="2"/>
          </p:nvPr>
        </p:nvSpPr>
        <p:spPr>
          <a:xfrm>
            <a:off x="4648200" y="1981200"/>
            <a:ext cx="381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contenido"/>
          <p:cNvSpPr>
            <a:spLocks noGrp="1"/>
          </p:cNvSpPr>
          <p:nvPr>
            <p:ph sz="quarter" idx="3"/>
          </p:nvPr>
        </p:nvSpPr>
        <p:spPr>
          <a:xfrm>
            <a:off x="4648200" y="4114800"/>
            <a:ext cx="381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Rectangle 13"/>
          <p:cNvSpPr>
            <a:spLocks noGrp="1" noChangeArrowheads="1"/>
          </p:cNvSpPr>
          <p:nvPr>
            <p:ph type="dt" sz="half" idx="10"/>
          </p:nvPr>
        </p:nvSpPr>
        <p:spPr>
          <a:ln/>
        </p:spPr>
        <p:txBody>
          <a:bodyPr/>
          <a:lstStyle>
            <a:lvl1pPr>
              <a:defRPr/>
            </a:lvl1pPr>
          </a:lstStyle>
          <a:p>
            <a:pPr>
              <a:defRPr/>
            </a:pPr>
            <a:endParaRPr lang="en-US"/>
          </a:p>
        </p:txBody>
      </p:sp>
      <p:sp>
        <p:nvSpPr>
          <p:cNvPr id="7" name="Rectangle 14"/>
          <p:cNvSpPr>
            <a:spLocks noGrp="1" noChangeArrowheads="1"/>
          </p:cNvSpPr>
          <p:nvPr>
            <p:ph type="ftr" sz="quarter" idx="11"/>
          </p:nvPr>
        </p:nvSpPr>
        <p:spPr>
          <a:ln/>
        </p:spPr>
        <p:txBody>
          <a:bodyPr/>
          <a:lstStyle>
            <a:lvl1pPr>
              <a:defRPr/>
            </a:lvl1pPr>
          </a:lstStyle>
          <a:p>
            <a:pPr>
              <a:defRPr/>
            </a:pPr>
            <a:endParaRPr lang="en-US"/>
          </a:p>
        </p:txBody>
      </p:sp>
      <p:sp>
        <p:nvSpPr>
          <p:cNvPr id="8" name="Rectangle 15"/>
          <p:cNvSpPr>
            <a:spLocks noGrp="1" noChangeArrowheads="1"/>
          </p:cNvSpPr>
          <p:nvPr>
            <p:ph type="sldNum" sz="quarter" idx="12"/>
          </p:nvPr>
        </p:nvSpPr>
        <p:spPr>
          <a:ln/>
        </p:spPr>
        <p:txBody>
          <a:bodyPr/>
          <a:lstStyle>
            <a:lvl1pPr>
              <a:defRPr/>
            </a:lvl1pPr>
          </a:lstStyle>
          <a:p>
            <a:pPr>
              <a:defRPr/>
            </a:pPr>
            <a:fld id="{891B7484-5CDD-46CB-B5A0-89145642F2DF}" type="slidenum">
              <a:rPr lang="en-US"/>
              <a:pPr>
                <a:defRPr/>
              </a:pPr>
              <a:t>‹Nº›</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ítulo, tex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quarter" idx="2"/>
          </p:nvPr>
        </p:nvSpPr>
        <p:spPr>
          <a:xfrm>
            <a:off x="4648200" y="1981200"/>
            <a:ext cx="381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contenido"/>
          <p:cNvSpPr>
            <a:spLocks noGrp="1"/>
          </p:cNvSpPr>
          <p:nvPr>
            <p:ph sz="quarter" idx="3"/>
          </p:nvPr>
        </p:nvSpPr>
        <p:spPr>
          <a:xfrm>
            <a:off x="4648200" y="4114800"/>
            <a:ext cx="381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Rectangle 13"/>
          <p:cNvSpPr>
            <a:spLocks noGrp="1" noChangeArrowheads="1"/>
          </p:cNvSpPr>
          <p:nvPr>
            <p:ph type="dt" sz="half" idx="10"/>
          </p:nvPr>
        </p:nvSpPr>
        <p:spPr>
          <a:ln/>
        </p:spPr>
        <p:txBody>
          <a:bodyPr/>
          <a:lstStyle>
            <a:lvl1pPr>
              <a:defRPr/>
            </a:lvl1pPr>
          </a:lstStyle>
          <a:p>
            <a:pPr>
              <a:defRPr/>
            </a:pPr>
            <a:endParaRPr lang="en-US"/>
          </a:p>
        </p:txBody>
      </p:sp>
      <p:sp>
        <p:nvSpPr>
          <p:cNvPr id="7" name="Rectangle 14"/>
          <p:cNvSpPr>
            <a:spLocks noGrp="1" noChangeArrowheads="1"/>
          </p:cNvSpPr>
          <p:nvPr>
            <p:ph type="ftr" sz="quarter" idx="11"/>
          </p:nvPr>
        </p:nvSpPr>
        <p:spPr>
          <a:ln/>
        </p:spPr>
        <p:txBody>
          <a:bodyPr/>
          <a:lstStyle>
            <a:lvl1pPr>
              <a:defRPr/>
            </a:lvl1pPr>
          </a:lstStyle>
          <a:p>
            <a:pPr>
              <a:defRPr/>
            </a:pPr>
            <a:endParaRPr lang="en-US"/>
          </a:p>
        </p:txBody>
      </p:sp>
      <p:sp>
        <p:nvSpPr>
          <p:cNvPr id="8" name="Rectangle 15"/>
          <p:cNvSpPr>
            <a:spLocks noGrp="1" noChangeArrowheads="1"/>
          </p:cNvSpPr>
          <p:nvPr>
            <p:ph type="sldNum" sz="quarter" idx="12"/>
          </p:nvPr>
        </p:nvSpPr>
        <p:spPr>
          <a:ln/>
        </p:spPr>
        <p:txBody>
          <a:bodyPr/>
          <a:lstStyle>
            <a:lvl1pPr>
              <a:defRPr/>
            </a:lvl1pPr>
          </a:lstStyle>
          <a:p>
            <a:pPr>
              <a:defRPr/>
            </a:pPr>
            <a:fld id="{6A78F068-CE98-465D-8187-F88BCE8C1679}" type="slidenum">
              <a:rPr lang="en-US"/>
              <a:pPr>
                <a:defRPr/>
              </a:pPr>
              <a:t>‹Nº›</a:t>
            </a:fld>
            <a:endParaRPr lang="en-US"/>
          </a:p>
        </p:txBody>
      </p:sp>
    </p:spTree>
    <p:extLst>
      <p:ext uri="{BB962C8B-B14F-4D97-AF65-F5344CB8AC3E}">
        <p14:creationId xmlns:p14="http://schemas.microsoft.com/office/powerpoint/2010/main" val="2418546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showMasterPhAnim="0" type="obj" preserve="1">
  <p:cSld name="Título y objetos">
    <p:spTree>
      <p:nvGrpSpPr>
        <p:cNvPr id="1" name=""/>
        <p:cNvGrpSpPr/>
        <p:nvPr/>
      </p:nvGrpSpPr>
      <p:grpSpPr>
        <a:xfrm>
          <a:off x="0" y="0"/>
          <a:ext cx="0" cy="0"/>
          <a:chOff x="0" y="0"/>
          <a:chExt cx="0" cy="0"/>
        </a:xfrm>
      </p:grpSpPr>
      <p:sp>
        <p:nvSpPr>
          <p:cNvPr id="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defRPr/>
            </a:pPr>
            <a:endParaRPr lang="es-ES"/>
          </a:p>
        </p:txBody>
      </p:sp>
      <p:sp>
        <p:nvSpPr>
          <p:cNvPr id="5" name="Freeform 3"/>
          <p:cNvSpPr>
            <a:spLocks/>
          </p:cNvSpPr>
          <p:nvPr/>
        </p:nvSpPr>
        <p:spPr bwMode="white">
          <a:xfrm>
            <a:off x="-9525" y="4489450"/>
            <a:ext cx="5754688" cy="2368550"/>
          </a:xfrm>
          <a:custGeom>
            <a:avLst/>
            <a:gdLst/>
            <a:ahLst/>
            <a:cxnLst>
              <a:cxn ang="0">
                <a:pos x="0" y="1491"/>
              </a:cxn>
              <a:cxn ang="0">
                <a:pos x="0" y="0"/>
              </a:cxn>
              <a:cxn ang="0">
                <a:pos x="171" y="3"/>
              </a:cxn>
              <a:cxn ang="0">
                <a:pos x="355" y="9"/>
              </a:cxn>
              <a:cxn ang="0">
                <a:pos x="499" y="21"/>
              </a:cxn>
              <a:cxn ang="0">
                <a:pos x="650" y="36"/>
              </a:cxn>
              <a:cxn ang="0">
                <a:pos x="809" y="54"/>
              </a:cxn>
              <a:cxn ang="0">
                <a:pos x="957" y="78"/>
              </a:cxn>
              <a:cxn ang="0">
                <a:pos x="1119" y="105"/>
              </a:cxn>
              <a:cxn ang="0">
                <a:pos x="1261" y="133"/>
              </a:cxn>
              <a:cxn ang="0">
                <a:pos x="1441" y="175"/>
              </a:cxn>
              <a:cxn ang="0">
                <a:pos x="1598" y="217"/>
              </a:cxn>
              <a:cxn ang="0">
                <a:pos x="1763" y="269"/>
              </a:cxn>
              <a:cxn ang="0">
                <a:pos x="1887" y="308"/>
              </a:cxn>
              <a:cxn ang="0">
                <a:pos x="2085" y="384"/>
              </a:cxn>
              <a:cxn ang="0">
                <a:pos x="2230" y="444"/>
              </a:cxn>
              <a:cxn ang="0">
                <a:pos x="2456" y="547"/>
              </a:cxn>
              <a:cxn ang="0">
                <a:pos x="2666" y="662"/>
              </a:cxn>
              <a:cxn ang="0">
                <a:pos x="2859" y="786"/>
              </a:cxn>
              <a:cxn ang="0">
                <a:pos x="3046" y="920"/>
              </a:cxn>
              <a:cxn ang="0">
                <a:pos x="3193" y="1038"/>
              </a:cxn>
              <a:cxn ang="0">
                <a:pos x="3332" y="1168"/>
              </a:cxn>
              <a:cxn ang="0">
                <a:pos x="3440" y="1280"/>
              </a:cxn>
              <a:cxn ang="0">
                <a:pos x="3524" y="1380"/>
              </a:cxn>
              <a:cxn ang="0">
                <a:pos x="3624" y="1491"/>
              </a:cxn>
              <a:cxn ang="0">
                <a:pos x="3608" y="1491"/>
              </a:cxn>
              <a:cxn ang="0">
                <a:pos x="0" y="1491"/>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w="9525" cap="flat" cmpd="sng">
            <a:noFill/>
            <a:prstDash val="solid"/>
            <a:miter lim="800000"/>
            <a:headEnd type="none" w="sm" len="sm"/>
            <a:tailEnd type="none" w="sm" len="sm"/>
          </a:ln>
          <a:effectLst/>
        </p:spPr>
        <p:txBody>
          <a:bodyPr wrap="none" anchor="ctr"/>
          <a:lstStyle/>
          <a:p>
            <a:pPr>
              <a:defRPr/>
            </a:pPr>
            <a:endParaRPr lang="es-ES"/>
          </a:p>
        </p:txBody>
      </p:sp>
      <p:sp>
        <p:nvSpPr>
          <p:cNvPr id="6" name="Freeform 4"/>
          <p:cNvSpPr>
            <a:spLocks/>
          </p:cNvSpPr>
          <p:nvPr/>
        </p:nvSpPr>
        <p:spPr bwMode="white">
          <a:xfrm>
            <a:off x="0" y="3817938"/>
            <a:ext cx="8164513" cy="3019425"/>
          </a:xfrm>
          <a:custGeom>
            <a:avLst/>
            <a:gdLst/>
            <a:ahLst/>
            <a:cxnLst>
              <a:cxn ang="0">
                <a:pos x="2718" y="405"/>
              </a:cxn>
              <a:cxn ang="0">
                <a:pos x="2466" y="333"/>
              </a:cxn>
              <a:cxn ang="0">
                <a:pos x="2202" y="261"/>
              </a:cxn>
              <a:cxn ang="0">
                <a:pos x="1929" y="198"/>
              </a:cxn>
              <a:cxn ang="0">
                <a:pos x="1695" y="153"/>
              </a:cxn>
              <a:cxn ang="0">
                <a:pos x="1434" y="111"/>
              </a:cxn>
              <a:cxn ang="0">
                <a:pos x="1188" y="75"/>
              </a:cxn>
              <a:cxn ang="0">
                <a:pos x="957" y="48"/>
              </a:cxn>
              <a:cxn ang="0">
                <a:pos x="747" y="30"/>
              </a:cxn>
              <a:cxn ang="0">
                <a:pos x="501" y="15"/>
              </a:cxn>
              <a:cxn ang="0">
                <a:pos x="246" y="3"/>
              </a:cxn>
              <a:cxn ang="0">
                <a:pos x="0" y="0"/>
              </a:cxn>
              <a:cxn ang="0">
                <a:pos x="0" y="275"/>
              </a:cxn>
              <a:cxn ang="0">
                <a:pos x="0" y="345"/>
              </a:cxn>
              <a:cxn ang="0">
                <a:pos x="0" y="275"/>
              </a:cxn>
              <a:cxn ang="0">
                <a:pos x="0" y="342"/>
              </a:cxn>
              <a:cxn ang="0">
                <a:pos x="339" y="351"/>
              </a:cxn>
              <a:cxn ang="0">
                <a:pos x="606" y="372"/>
              </a:cxn>
              <a:cxn ang="0">
                <a:pos x="852" y="399"/>
              </a:cxn>
              <a:cxn ang="0">
                <a:pos x="1068" y="435"/>
              </a:cxn>
              <a:cxn ang="0">
                <a:pos x="1275" y="474"/>
              </a:cxn>
              <a:cxn ang="0">
                <a:pos x="1545" y="540"/>
              </a:cxn>
              <a:cxn ang="0">
                <a:pos x="1761" y="603"/>
              </a:cxn>
              <a:cxn ang="0">
                <a:pos x="1971" y="678"/>
              </a:cxn>
              <a:cxn ang="0">
                <a:pos x="2166" y="747"/>
              </a:cxn>
              <a:cxn ang="0">
                <a:pos x="2397" y="852"/>
              </a:cxn>
              <a:cxn ang="0">
                <a:pos x="2613" y="960"/>
              </a:cxn>
              <a:cxn ang="0">
                <a:pos x="2832" y="1095"/>
              </a:cxn>
              <a:cxn ang="0">
                <a:pos x="3012" y="1212"/>
              </a:cxn>
              <a:cxn ang="0">
                <a:pos x="3186" y="1347"/>
              </a:cxn>
              <a:cxn ang="0">
                <a:pos x="3351" y="1497"/>
              </a:cxn>
              <a:cxn ang="0">
                <a:pos x="3480" y="1629"/>
              </a:cxn>
              <a:cxn ang="0">
                <a:pos x="3612" y="1785"/>
              </a:cxn>
              <a:cxn ang="0">
                <a:pos x="3699" y="1901"/>
              </a:cxn>
              <a:cxn ang="0">
                <a:pos x="5142" y="1901"/>
              </a:cxn>
              <a:cxn ang="0">
                <a:pos x="5076" y="1827"/>
              </a:cxn>
              <a:cxn ang="0">
                <a:pos x="4968" y="1707"/>
              </a:cxn>
              <a:cxn ang="0">
                <a:pos x="4797" y="1539"/>
              </a:cxn>
              <a:cxn ang="0">
                <a:pos x="4617" y="1383"/>
              </a:cxn>
              <a:cxn ang="0">
                <a:pos x="4410" y="1221"/>
              </a:cxn>
              <a:cxn ang="0">
                <a:pos x="4185" y="1071"/>
              </a:cxn>
              <a:cxn ang="0">
                <a:pos x="3960" y="939"/>
              </a:cxn>
              <a:cxn ang="0">
                <a:pos x="3708" y="801"/>
              </a:cxn>
              <a:cxn ang="0">
                <a:pos x="3492" y="702"/>
              </a:cxn>
              <a:cxn ang="0">
                <a:pos x="3231" y="588"/>
              </a:cxn>
              <a:cxn ang="0">
                <a:pos x="2964" y="489"/>
              </a:cxn>
              <a:cxn ang="0">
                <a:pos x="2718" y="405"/>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7" name="Freeform 5"/>
          <p:cNvSpPr>
            <a:spLocks/>
          </p:cNvSpPr>
          <p:nvPr/>
        </p:nvSpPr>
        <p:spPr bwMode="white">
          <a:xfrm>
            <a:off x="0" y="3146425"/>
            <a:ext cx="9144000" cy="3690938"/>
          </a:xfrm>
          <a:custGeom>
            <a:avLst/>
            <a:gdLst/>
            <a:ahLst/>
            <a:cxnLst>
              <a:cxn ang="0">
                <a:pos x="0" y="0"/>
              </a:cxn>
              <a:cxn ang="0">
                <a:pos x="0" y="339"/>
              </a:cxn>
              <a:cxn ang="0">
                <a:pos x="558" y="357"/>
              </a:cxn>
              <a:cxn ang="0">
                <a:pos x="807" y="375"/>
              </a:cxn>
              <a:cxn ang="0">
                <a:pos x="1056" y="399"/>
              </a:cxn>
              <a:cxn ang="0">
                <a:pos x="1272" y="426"/>
              </a:cxn>
              <a:cxn ang="0">
                <a:pos x="1539" y="465"/>
              </a:cxn>
              <a:cxn ang="0">
                <a:pos x="1791" y="510"/>
              </a:cxn>
              <a:cxn ang="0">
                <a:pos x="2076" y="570"/>
              </a:cxn>
              <a:cxn ang="0">
                <a:pos x="2334" y="630"/>
              </a:cxn>
              <a:cxn ang="0">
                <a:pos x="2544" y="687"/>
              </a:cxn>
              <a:cxn ang="0">
                <a:pos x="2775" y="759"/>
              </a:cxn>
              <a:cxn ang="0">
                <a:pos x="3003" y="837"/>
              </a:cxn>
              <a:cxn ang="0">
                <a:pos x="3231" y="924"/>
              </a:cxn>
              <a:cxn ang="0">
                <a:pos x="3438" y="1005"/>
              </a:cxn>
              <a:cxn ang="0">
                <a:pos x="3663" y="1110"/>
              </a:cxn>
              <a:cxn ang="0">
                <a:pos x="3903" y="1233"/>
              </a:cxn>
              <a:cxn ang="0">
                <a:pos x="4149" y="1374"/>
              </a:cxn>
              <a:cxn ang="0">
                <a:pos x="4353" y="1506"/>
              </a:cxn>
              <a:cxn ang="0">
                <a:pos x="4491" y="1602"/>
              </a:cxn>
              <a:cxn ang="0">
                <a:pos x="4668" y="1740"/>
              </a:cxn>
              <a:cxn ang="0">
                <a:pos x="4824" y="1875"/>
              </a:cxn>
              <a:cxn ang="0">
                <a:pos x="4968" y="2016"/>
              </a:cxn>
              <a:cxn ang="0">
                <a:pos x="5100" y="2154"/>
              </a:cxn>
              <a:cxn ang="0">
                <a:pos x="5238" y="2324"/>
              </a:cxn>
              <a:cxn ang="0">
                <a:pos x="5759" y="2324"/>
              </a:cxn>
              <a:cxn ang="0">
                <a:pos x="5759" y="1245"/>
              </a:cxn>
              <a:cxn ang="0">
                <a:pos x="5580" y="1119"/>
              </a:cxn>
              <a:cxn ang="0">
                <a:pos x="5400" y="1020"/>
              </a:cxn>
              <a:cxn ang="0">
                <a:pos x="5205" y="918"/>
              </a:cxn>
              <a:cxn ang="0">
                <a:pos x="5031" y="837"/>
              </a:cxn>
              <a:cxn ang="0">
                <a:pos x="4866" y="771"/>
              </a:cxn>
              <a:cxn ang="0">
                <a:pos x="4710" y="711"/>
              </a:cxn>
              <a:cxn ang="0">
                <a:pos x="4545" y="651"/>
              </a:cxn>
              <a:cxn ang="0">
                <a:pos x="4386" y="600"/>
              </a:cxn>
              <a:cxn ang="0">
                <a:pos x="4248" y="552"/>
              </a:cxn>
              <a:cxn ang="0">
                <a:pos x="3993" y="483"/>
              </a:cxn>
              <a:cxn ang="0">
                <a:pos x="3777" y="423"/>
              </a:cxn>
              <a:cxn ang="0">
                <a:pos x="3564" y="375"/>
              </a:cxn>
              <a:cxn ang="0">
                <a:pos x="3282" y="312"/>
              </a:cxn>
              <a:cxn ang="0">
                <a:pos x="3003" y="261"/>
              </a:cxn>
              <a:cxn ang="0">
                <a:pos x="2733" y="213"/>
              </a:cxn>
              <a:cxn ang="0">
                <a:pos x="2451" y="171"/>
              </a:cxn>
              <a:cxn ang="0">
                <a:pos x="2211" y="138"/>
              </a:cxn>
              <a:cxn ang="0">
                <a:pos x="1974" y="108"/>
              </a:cxn>
              <a:cxn ang="0">
                <a:pos x="1665" y="81"/>
              </a:cxn>
              <a:cxn ang="0">
                <a:pos x="1437" y="60"/>
              </a:cxn>
              <a:cxn ang="0">
                <a:pos x="1125" y="36"/>
              </a:cxn>
              <a:cxn ang="0">
                <a:pos x="828" y="21"/>
              </a:cxn>
              <a:cxn ang="0">
                <a:pos x="558" y="12"/>
              </a:cxn>
              <a:cxn ang="0">
                <a:pos x="282" y="3"/>
              </a:cxn>
              <a:cxn ang="0">
                <a:pos x="0" y="0"/>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8" name="Freeform 6"/>
          <p:cNvSpPr>
            <a:spLocks/>
          </p:cNvSpPr>
          <p:nvPr/>
        </p:nvSpPr>
        <p:spPr bwMode="white">
          <a:xfrm>
            <a:off x="0" y="2460625"/>
            <a:ext cx="9144000" cy="2497138"/>
          </a:xfrm>
          <a:custGeom>
            <a:avLst/>
            <a:gdLst/>
            <a:ahLst/>
            <a:cxnLst>
              <a:cxn ang="0">
                <a:pos x="0" y="0"/>
              </a:cxn>
              <a:cxn ang="0">
                <a:pos x="0" y="351"/>
              </a:cxn>
              <a:cxn ang="0">
                <a:pos x="282" y="357"/>
              </a:cxn>
              <a:cxn ang="0">
                <a:pos x="627" y="363"/>
              </a:cxn>
              <a:cxn ang="0">
                <a:pos x="960" y="375"/>
              </a:cxn>
              <a:cxn ang="0">
                <a:pos x="1218" y="393"/>
              </a:cxn>
              <a:cxn ang="0">
                <a:pos x="1470" y="411"/>
              </a:cxn>
              <a:cxn ang="0">
                <a:pos x="1746" y="435"/>
              </a:cxn>
              <a:cxn ang="0">
                <a:pos x="2022" y="462"/>
              </a:cxn>
              <a:cxn ang="0">
                <a:pos x="2340" y="504"/>
              </a:cxn>
              <a:cxn ang="0">
                <a:pos x="2664" y="549"/>
              </a:cxn>
              <a:cxn ang="0">
                <a:pos x="2952" y="597"/>
              </a:cxn>
              <a:cxn ang="0">
                <a:pos x="3225" y="648"/>
              </a:cxn>
              <a:cxn ang="0">
                <a:pos x="3513" y="708"/>
              </a:cxn>
              <a:cxn ang="0">
                <a:pos x="3693" y="750"/>
              </a:cxn>
              <a:cxn ang="0">
                <a:pos x="3936" y="810"/>
              </a:cxn>
              <a:cxn ang="0">
                <a:pos x="4095" y="855"/>
              </a:cxn>
              <a:cxn ang="0">
                <a:pos x="4281" y="909"/>
              </a:cxn>
              <a:cxn ang="0">
                <a:pos x="4503" y="981"/>
              </a:cxn>
              <a:cxn ang="0">
                <a:pos x="4704" y="1053"/>
              </a:cxn>
              <a:cxn ang="0">
                <a:pos x="4911" y="1131"/>
              </a:cxn>
              <a:cxn ang="0">
                <a:pos x="5073" y="1197"/>
              </a:cxn>
              <a:cxn ang="0">
                <a:pos x="5256" y="1281"/>
              </a:cxn>
              <a:cxn ang="0">
                <a:pos x="5475" y="1401"/>
              </a:cxn>
              <a:cxn ang="0">
                <a:pos x="5628" y="1482"/>
              </a:cxn>
              <a:cxn ang="0">
                <a:pos x="5759" y="1572"/>
              </a:cxn>
              <a:cxn ang="0">
                <a:pos x="5759" y="633"/>
              </a:cxn>
              <a:cxn ang="0">
                <a:pos x="5493" y="570"/>
              </a:cxn>
              <a:cxn ang="0">
                <a:pos x="5214" y="501"/>
              </a:cxn>
              <a:cxn ang="0">
                <a:pos x="4950" y="444"/>
              </a:cxn>
              <a:cxn ang="0">
                <a:pos x="4701" y="396"/>
              </a:cxn>
              <a:cxn ang="0">
                <a:pos x="4425" y="348"/>
              </a:cxn>
              <a:cxn ang="0">
                <a:pos x="4110" y="294"/>
              </a:cxn>
              <a:cxn ang="0">
                <a:pos x="3813" y="252"/>
              </a:cxn>
              <a:cxn ang="0">
                <a:pos x="3549" y="213"/>
              </a:cxn>
              <a:cxn ang="0">
                <a:pos x="3261" y="183"/>
              </a:cxn>
              <a:cxn ang="0">
                <a:pos x="3015" y="153"/>
              </a:cxn>
              <a:cxn ang="0">
                <a:pos x="2757" y="129"/>
              </a:cxn>
              <a:cxn ang="0">
                <a:pos x="2520" y="105"/>
              </a:cxn>
              <a:cxn ang="0">
                <a:pos x="2301" y="87"/>
              </a:cxn>
              <a:cxn ang="0">
                <a:pos x="2013" y="66"/>
              </a:cxn>
              <a:cxn ang="0">
                <a:pos x="1731" y="48"/>
              </a:cxn>
              <a:cxn ang="0">
                <a:pos x="1524" y="39"/>
              </a:cxn>
              <a:cxn ang="0">
                <a:pos x="1260" y="27"/>
              </a:cxn>
              <a:cxn ang="0">
                <a:pos x="966" y="15"/>
              </a:cxn>
              <a:cxn ang="0">
                <a:pos x="714" y="12"/>
              </a:cxn>
              <a:cxn ang="0">
                <a:pos x="510" y="6"/>
              </a:cxn>
              <a:cxn ang="0">
                <a:pos x="243" y="0"/>
              </a:cxn>
              <a:cxn ang="0">
                <a:pos x="0" y="0"/>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9" name="Freeform 7"/>
          <p:cNvSpPr>
            <a:spLocks/>
          </p:cNvSpPr>
          <p:nvPr/>
        </p:nvSpPr>
        <p:spPr bwMode="white">
          <a:xfrm>
            <a:off x="0" y="1793875"/>
            <a:ext cx="9144000" cy="1539875"/>
          </a:xfrm>
          <a:custGeom>
            <a:avLst/>
            <a:gdLst/>
            <a:ahLst/>
            <a:cxnLst>
              <a:cxn ang="0">
                <a:pos x="0" y="0"/>
              </a:cxn>
              <a:cxn ang="0">
                <a:pos x="0" y="339"/>
              </a:cxn>
              <a:cxn ang="0">
                <a:pos x="318" y="342"/>
              </a:cxn>
              <a:cxn ang="0">
                <a:pos x="591" y="348"/>
              </a:cxn>
              <a:cxn ang="0">
                <a:pos x="846" y="354"/>
              </a:cxn>
              <a:cxn ang="0">
                <a:pos x="1074" y="360"/>
              </a:cxn>
              <a:cxn ang="0">
                <a:pos x="1314" y="366"/>
              </a:cxn>
              <a:cxn ang="0">
                <a:pos x="1599" y="381"/>
              </a:cxn>
              <a:cxn ang="0">
                <a:pos x="1911" y="399"/>
              </a:cxn>
              <a:cxn ang="0">
                <a:pos x="2241" y="420"/>
              </a:cxn>
              <a:cxn ang="0">
                <a:pos x="2619" y="453"/>
              </a:cxn>
              <a:cxn ang="0">
                <a:pos x="2889" y="477"/>
              </a:cxn>
              <a:cxn ang="0">
                <a:pos x="3177" y="507"/>
              </a:cxn>
              <a:cxn ang="0">
                <a:pos x="3498" y="543"/>
              </a:cxn>
              <a:cxn ang="0">
                <a:pos x="3813" y="585"/>
              </a:cxn>
              <a:cxn ang="0">
                <a:pos x="4044" y="618"/>
              </a:cxn>
              <a:cxn ang="0">
                <a:pos x="4365" y="669"/>
              </a:cxn>
              <a:cxn ang="0">
                <a:pos x="4683" y="726"/>
              </a:cxn>
              <a:cxn ang="0">
                <a:pos x="4980" y="786"/>
              </a:cxn>
              <a:cxn ang="0">
                <a:pos x="5268" y="846"/>
              </a:cxn>
              <a:cxn ang="0">
                <a:pos x="5646" y="942"/>
              </a:cxn>
              <a:cxn ang="0">
                <a:pos x="5759" y="969"/>
              </a:cxn>
              <a:cxn ang="0">
                <a:pos x="5759" y="0"/>
              </a:cxn>
              <a:cxn ang="0">
                <a:pos x="0" y="0"/>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0" name="Freeform 8"/>
          <p:cNvSpPr>
            <a:spLocks/>
          </p:cNvSpPr>
          <p:nvPr/>
        </p:nvSpPr>
        <p:spPr bwMode="white">
          <a:xfrm>
            <a:off x="0" y="-20638"/>
            <a:ext cx="9144000" cy="1682751"/>
          </a:xfrm>
          <a:custGeom>
            <a:avLst/>
            <a:gdLst/>
            <a:ahLst/>
            <a:cxnLst>
              <a:cxn ang="0">
                <a:pos x="0" y="753"/>
              </a:cxn>
              <a:cxn ang="0">
                <a:pos x="0" y="1059"/>
              </a:cxn>
              <a:cxn ang="0">
                <a:pos x="5759" y="1059"/>
              </a:cxn>
              <a:cxn ang="0">
                <a:pos x="5759" y="0"/>
              </a:cxn>
              <a:cxn ang="0">
                <a:pos x="5430" y="0"/>
              </a:cxn>
              <a:cxn ang="0">
                <a:pos x="5298" y="84"/>
              </a:cxn>
              <a:cxn ang="0">
                <a:pos x="5136" y="159"/>
              </a:cxn>
              <a:cxn ang="0">
                <a:pos x="4968" y="222"/>
              </a:cxn>
              <a:cxn ang="0">
                <a:pos x="4812" y="267"/>
              </a:cxn>
              <a:cxn ang="0">
                <a:pos x="4626" y="324"/>
              </a:cxn>
              <a:cxn ang="0">
                <a:pos x="4440" y="366"/>
              </a:cxn>
              <a:cxn ang="0">
                <a:pos x="4230" y="414"/>
              </a:cxn>
              <a:cxn ang="0">
                <a:pos x="3939" y="468"/>
              </a:cxn>
              <a:cxn ang="0">
                <a:pos x="3711" y="504"/>
              </a:cxn>
              <a:cxn ang="0">
                <a:pos x="3441" y="543"/>
              </a:cxn>
              <a:cxn ang="0">
                <a:pos x="3189" y="579"/>
              </a:cxn>
              <a:cxn ang="0">
                <a:pos x="2925" y="606"/>
              </a:cxn>
              <a:cxn ang="0">
                <a:pos x="2679" y="633"/>
              </a:cxn>
              <a:cxn ang="0">
                <a:pos x="2418" y="654"/>
              </a:cxn>
              <a:cxn ang="0">
                <a:pos x="2142" y="675"/>
              </a:cxn>
              <a:cxn ang="0">
                <a:pos x="1896" y="693"/>
              </a:cxn>
              <a:cxn ang="0">
                <a:pos x="1647" y="708"/>
              </a:cxn>
              <a:cxn ang="0">
                <a:pos x="1404" y="720"/>
              </a:cxn>
              <a:cxn ang="0">
                <a:pos x="1170" y="732"/>
              </a:cxn>
              <a:cxn ang="0">
                <a:pos x="906" y="738"/>
              </a:cxn>
              <a:cxn ang="0">
                <a:pos x="534" y="747"/>
              </a:cxn>
              <a:cxn ang="0">
                <a:pos x="201" y="753"/>
              </a:cxn>
              <a:cxn ang="0">
                <a:pos x="0" y="753"/>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1" name="Freeform 9"/>
          <p:cNvSpPr>
            <a:spLocks/>
          </p:cNvSpPr>
          <p:nvPr/>
        </p:nvSpPr>
        <p:spPr bwMode="white">
          <a:xfrm>
            <a:off x="0" y="-20638"/>
            <a:ext cx="8388350" cy="1068388"/>
          </a:xfrm>
          <a:custGeom>
            <a:avLst/>
            <a:gdLst/>
            <a:ahLst/>
            <a:cxnLst>
              <a:cxn ang="0">
                <a:pos x="0" y="366"/>
              </a:cxn>
              <a:cxn ang="0">
                <a:pos x="0" y="672"/>
              </a:cxn>
              <a:cxn ang="0">
                <a:pos x="303" y="672"/>
              </a:cxn>
              <a:cxn ang="0">
                <a:pos x="723" y="663"/>
              </a:cxn>
              <a:cxn ang="0">
                <a:pos x="1020" y="654"/>
              </a:cxn>
              <a:cxn ang="0">
                <a:pos x="1302" y="642"/>
              </a:cxn>
              <a:cxn ang="0">
                <a:pos x="1554" y="630"/>
              </a:cxn>
              <a:cxn ang="0">
                <a:pos x="1779" y="615"/>
              </a:cxn>
              <a:cxn ang="0">
                <a:pos x="1962" y="606"/>
              </a:cxn>
              <a:cxn ang="0">
                <a:pos x="2193" y="588"/>
              </a:cxn>
              <a:cxn ang="0">
                <a:pos x="2448" y="570"/>
              </a:cxn>
              <a:cxn ang="0">
                <a:pos x="2700" y="546"/>
              </a:cxn>
              <a:cxn ang="0">
                <a:pos x="2904" y="528"/>
              </a:cxn>
              <a:cxn ang="0">
                <a:pos x="3138" y="498"/>
              </a:cxn>
              <a:cxn ang="0">
                <a:pos x="3324" y="474"/>
              </a:cxn>
              <a:cxn ang="0">
                <a:pos x="3534" y="447"/>
              </a:cxn>
              <a:cxn ang="0">
                <a:pos x="3735" y="420"/>
              </a:cxn>
              <a:cxn ang="0">
                <a:pos x="3933" y="384"/>
              </a:cxn>
              <a:cxn ang="0">
                <a:pos x="4116" y="351"/>
              </a:cxn>
              <a:cxn ang="0">
                <a:pos x="4266" y="318"/>
              </a:cxn>
              <a:cxn ang="0">
                <a:pos x="4446" y="279"/>
              </a:cxn>
              <a:cxn ang="0">
                <a:pos x="4620" y="237"/>
              </a:cxn>
              <a:cxn ang="0">
                <a:pos x="4779" y="192"/>
              </a:cxn>
              <a:cxn ang="0">
                <a:pos x="4920" y="147"/>
              </a:cxn>
              <a:cxn ang="0">
                <a:pos x="5085" y="90"/>
              </a:cxn>
              <a:cxn ang="0">
                <a:pos x="5193" y="42"/>
              </a:cxn>
              <a:cxn ang="0">
                <a:pos x="5283" y="0"/>
              </a:cxn>
              <a:cxn ang="0">
                <a:pos x="3201" y="0"/>
              </a:cxn>
              <a:cxn ang="0">
                <a:pos x="2982" y="57"/>
              </a:cxn>
              <a:cxn ang="0">
                <a:pos x="2775" y="108"/>
              </a:cxn>
              <a:cxn ang="0">
                <a:pos x="2562" y="150"/>
              </a:cxn>
              <a:cxn ang="0">
                <a:pos x="2397" y="183"/>
              </a:cxn>
              <a:cxn ang="0">
                <a:pos x="2205" y="213"/>
              </a:cxn>
              <a:cxn ang="0">
                <a:pos x="2001" y="243"/>
              </a:cxn>
              <a:cxn ang="0">
                <a:pos x="1776" y="273"/>
              </a:cxn>
              <a:cxn ang="0">
                <a:pos x="1536" y="297"/>
              </a:cxn>
              <a:cxn ang="0">
                <a:pos x="1344" y="312"/>
              </a:cxn>
              <a:cxn ang="0">
                <a:pos x="1134" y="330"/>
              </a:cxn>
              <a:cxn ang="0">
                <a:pos x="921" y="342"/>
              </a:cxn>
              <a:cxn ang="0">
                <a:pos x="696" y="354"/>
              </a:cxn>
              <a:cxn ang="0">
                <a:pos x="501" y="360"/>
              </a:cxn>
              <a:cxn ang="0">
                <a:pos x="279" y="366"/>
              </a:cxn>
              <a:cxn ang="0">
                <a:pos x="99" y="369"/>
              </a:cxn>
              <a:cxn ang="0">
                <a:pos x="0" y="366"/>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12" name="Freeform 10"/>
          <p:cNvSpPr>
            <a:spLocks/>
          </p:cNvSpPr>
          <p:nvPr/>
        </p:nvSpPr>
        <p:spPr bwMode="white">
          <a:xfrm>
            <a:off x="0" y="-20638"/>
            <a:ext cx="4578350" cy="454026"/>
          </a:xfrm>
          <a:custGeom>
            <a:avLst/>
            <a:gdLst/>
            <a:ahLst/>
            <a:cxnLst>
              <a:cxn ang="0">
                <a:pos x="0" y="0"/>
              </a:cxn>
              <a:cxn ang="0">
                <a:pos x="0" y="285"/>
              </a:cxn>
              <a:cxn ang="0">
                <a:pos x="192" y="285"/>
              </a:cxn>
              <a:cxn ang="0">
                <a:pos x="384" y="282"/>
              </a:cxn>
              <a:cxn ang="0">
                <a:pos x="579" y="276"/>
              </a:cxn>
              <a:cxn ang="0">
                <a:pos x="789" y="267"/>
              </a:cxn>
              <a:cxn ang="0">
                <a:pos x="999" y="258"/>
              </a:cxn>
              <a:cxn ang="0">
                <a:pos x="1161" y="246"/>
              </a:cxn>
              <a:cxn ang="0">
                <a:pos x="1302" y="234"/>
              </a:cxn>
              <a:cxn ang="0">
                <a:pos x="1458" y="222"/>
              </a:cxn>
              <a:cxn ang="0">
                <a:pos x="1665" y="201"/>
              </a:cxn>
              <a:cxn ang="0">
                <a:pos x="1992" y="159"/>
              </a:cxn>
              <a:cxn ang="0">
                <a:pos x="2301" y="117"/>
              </a:cxn>
              <a:cxn ang="0">
                <a:pos x="2604" y="60"/>
              </a:cxn>
              <a:cxn ang="0">
                <a:pos x="2883" y="0"/>
              </a:cxn>
              <a:cxn ang="0">
                <a:pos x="0" y="0"/>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w="9525">
            <a:noFill/>
            <a:round/>
            <a:headEnd type="none" w="sm" len="sm"/>
            <a:tailEnd type="none" w="sm" len="sm"/>
          </a:ln>
          <a:effectLst/>
        </p:spPr>
        <p:txBody>
          <a:bodyPr/>
          <a:lstStyle/>
          <a:p>
            <a:pPr>
              <a:defRPr/>
            </a:pPr>
            <a:endParaRPr lang="es-ES"/>
          </a:p>
        </p:txBody>
      </p:sp>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4" name="Rectangle 13"/>
          <p:cNvSpPr>
            <a:spLocks noGrp="1" noChangeArrowheads="1"/>
          </p:cNvSpPr>
          <p:nvPr>
            <p:ph type="dt" sz="half" idx="10"/>
          </p:nvPr>
        </p:nvSpPr>
        <p:spPr/>
        <p:txBody>
          <a:bodyPr/>
          <a:lstStyle>
            <a:lvl1pPr>
              <a:defRPr/>
            </a:lvl1pPr>
          </a:lstStyle>
          <a:p>
            <a:pPr>
              <a:defRPr/>
            </a:pPr>
            <a:endParaRPr lang="en-US"/>
          </a:p>
        </p:txBody>
      </p:sp>
      <p:sp>
        <p:nvSpPr>
          <p:cNvPr id="15" name="Rectangle 14"/>
          <p:cNvSpPr>
            <a:spLocks noGrp="1" noChangeArrowheads="1"/>
          </p:cNvSpPr>
          <p:nvPr>
            <p:ph type="ftr" sz="quarter" idx="11"/>
          </p:nvPr>
        </p:nvSpPr>
        <p:spPr/>
        <p:txBody>
          <a:bodyPr/>
          <a:lstStyle>
            <a:lvl1pPr>
              <a:defRPr/>
            </a:lvl1pPr>
          </a:lstStyle>
          <a:p>
            <a:pPr>
              <a:defRPr/>
            </a:pPr>
            <a:endParaRPr lang="en-US"/>
          </a:p>
        </p:txBody>
      </p:sp>
      <p:sp>
        <p:nvSpPr>
          <p:cNvPr id="16" name="Rectangle 15"/>
          <p:cNvSpPr>
            <a:spLocks noGrp="1" noChangeArrowheads="1"/>
          </p:cNvSpPr>
          <p:nvPr>
            <p:ph type="sldNum" sz="quarter" idx="12"/>
          </p:nvPr>
        </p:nvSpPr>
        <p:spPr/>
        <p:txBody>
          <a:bodyPr/>
          <a:lstStyle>
            <a:lvl1pPr>
              <a:defRPr/>
            </a:lvl1pPr>
          </a:lstStyle>
          <a:p>
            <a:pPr>
              <a:defRPr/>
            </a:pPr>
            <a:fld id="{5CBB3E4A-33CC-44F7-8FB7-FD9EAF542FCD}" type="slidenum">
              <a:rPr lang="en-US"/>
              <a:pPr>
                <a:defRPr/>
              </a:pPr>
              <a:t>‹Nº›</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FBCE847B-080B-484B-A49D-AF1221C75753}" type="slidenum">
              <a:rPr lang="en-US"/>
              <a:pPr>
                <a:defRPr/>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DF022C1B-E39F-47BE-A7FA-F63025FD5AC6}" type="slidenum">
              <a:rPr lang="en-US"/>
              <a:pPr>
                <a:defRPr/>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13"/>
          <p:cNvSpPr>
            <a:spLocks noGrp="1" noChangeArrowheads="1"/>
          </p:cNvSpPr>
          <p:nvPr>
            <p:ph type="dt" sz="half" idx="10"/>
          </p:nvPr>
        </p:nvSpPr>
        <p:spPr>
          <a:ln/>
        </p:spPr>
        <p:txBody>
          <a:bodyPr/>
          <a:lstStyle>
            <a:lvl1pPr>
              <a:defRPr/>
            </a:lvl1pPr>
          </a:lstStyle>
          <a:p>
            <a:pPr>
              <a:defRPr/>
            </a:pPr>
            <a:endParaRPr lang="en-US"/>
          </a:p>
        </p:txBody>
      </p:sp>
      <p:sp>
        <p:nvSpPr>
          <p:cNvPr id="8" name="Rectangle 14"/>
          <p:cNvSpPr>
            <a:spLocks noGrp="1" noChangeArrowheads="1"/>
          </p:cNvSpPr>
          <p:nvPr>
            <p:ph type="ftr" sz="quarter" idx="11"/>
          </p:nvPr>
        </p:nvSpPr>
        <p:spPr>
          <a:ln/>
        </p:spPr>
        <p:txBody>
          <a:bodyPr/>
          <a:lstStyle>
            <a:lvl1pPr>
              <a:defRPr/>
            </a:lvl1pPr>
          </a:lstStyle>
          <a:p>
            <a:pPr>
              <a:defRPr/>
            </a:pPr>
            <a:endParaRPr lang="en-US"/>
          </a:p>
        </p:txBody>
      </p:sp>
      <p:sp>
        <p:nvSpPr>
          <p:cNvPr id="9" name="Rectangle 15"/>
          <p:cNvSpPr>
            <a:spLocks noGrp="1" noChangeArrowheads="1"/>
          </p:cNvSpPr>
          <p:nvPr>
            <p:ph type="sldNum" sz="quarter" idx="12"/>
          </p:nvPr>
        </p:nvSpPr>
        <p:spPr>
          <a:ln/>
        </p:spPr>
        <p:txBody>
          <a:bodyPr/>
          <a:lstStyle>
            <a:lvl1pPr>
              <a:defRPr/>
            </a:lvl1pPr>
          </a:lstStyle>
          <a:p>
            <a:pPr>
              <a:defRPr/>
            </a:pPr>
            <a:fld id="{9E269B6B-1463-43E1-8E52-E9173DA20406}" type="slidenum">
              <a:rPr lang="en-US"/>
              <a:pPr>
                <a:defRPr/>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13"/>
          <p:cNvSpPr>
            <a:spLocks noGrp="1" noChangeArrowheads="1"/>
          </p:cNvSpPr>
          <p:nvPr>
            <p:ph type="dt" sz="half" idx="10"/>
          </p:nvPr>
        </p:nvSpPr>
        <p:spPr>
          <a:ln/>
        </p:spPr>
        <p:txBody>
          <a:bodyPr/>
          <a:lstStyle>
            <a:lvl1pPr>
              <a:defRPr/>
            </a:lvl1pPr>
          </a:lstStyle>
          <a:p>
            <a:pPr>
              <a:defRPr/>
            </a:pPr>
            <a:endParaRPr lang="en-US"/>
          </a:p>
        </p:txBody>
      </p:sp>
      <p:sp>
        <p:nvSpPr>
          <p:cNvPr id="4" name="Rectangle 14"/>
          <p:cNvSpPr>
            <a:spLocks noGrp="1" noChangeArrowheads="1"/>
          </p:cNvSpPr>
          <p:nvPr>
            <p:ph type="ftr" sz="quarter" idx="11"/>
          </p:nvPr>
        </p:nvSpPr>
        <p:spPr>
          <a:ln/>
        </p:spPr>
        <p:txBody>
          <a:bodyPr/>
          <a:lstStyle>
            <a:lvl1pPr>
              <a:defRPr/>
            </a:lvl1pPr>
          </a:lstStyle>
          <a:p>
            <a:pPr>
              <a:defRPr/>
            </a:pPr>
            <a:endParaRPr lang="en-US"/>
          </a:p>
        </p:txBody>
      </p:sp>
      <p:sp>
        <p:nvSpPr>
          <p:cNvPr id="5" name="Rectangle 15"/>
          <p:cNvSpPr>
            <a:spLocks noGrp="1" noChangeArrowheads="1"/>
          </p:cNvSpPr>
          <p:nvPr>
            <p:ph type="sldNum" sz="quarter" idx="12"/>
          </p:nvPr>
        </p:nvSpPr>
        <p:spPr>
          <a:ln/>
        </p:spPr>
        <p:txBody>
          <a:bodyPr/>
          <a:lstStyle>
            <a:lvl1pPr>
              <a:defRPr/>
            </a:lvl1pPr>
          </a:lstStyle>
          <a:p>
            <a:pPr>
              <a:defRPr/>
            </a:pPr>
            <a:fld id="{3055EE11-807B-4A6B-88BB-998864C7C142}" type="slidenum">
              <a:rPr lang="en-US"/>
              <a:pPr>
                <a:defRPr/>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13"/>
          <p:cNvSpPr>
            <a:spLocks noGrp="1" noChangeArrowheads="1"/>
          </p:cNvSpPr>
          <p:nvPr>
            <p:ph type="dt" sz="half" idx="10"/>
          </p:nvPr>
        </p:nvSpPr>
        <p:spPr>
          <a:ln/>
        </p:spPr>
        <p:txBody>
          <a:bodyPr/>
          <a:lstStyle>
            <a:lvl1pPr>
              <a:defRPr/>
            </a:lvl1pPr>
          </a:lstStyle>
          <a:p>
            <a:pPr>
              <a:defRPr/>
            </a:pPr>
            <a:endParaRPr lang="en-US"/>
          </a:p>
        </p:txBody>
      </p:sp>
      <p:sp>
        <p:nvSpPr>
          <p:cNvPr id="3" name="Rectangle 14"/>
          <p:cNvSpPr>
            <a:spLocks noGrp="1" noChangeArrowheads="1"/>
          </p:cNvSpPr>
          <p:nvPr>
            <p:ph type="ftr" sz="quarter" idx="11"/>
          </p:nvPr>
        </p:nvSpPr>
        <p:spPr>
          <a:ln/>
        </p:spPr>
        <p:txBody>
          <a:bodyPr/>
          <a:lstStyle>
            <a:lvl1pPr>
              <a:defRPr/>
            </a:lvl1pPr>
          </a:lstStyle>
          <a:p>
            <a:pPr>
              <a:defRPr/>
            </a:pPr>
            <a:endParaRPr lang="en-US"/>
          </a:p>
        </p:txBody>
      </p:sp>
      <p:sp>
        <p:nvSpPr>
          <p:cNvPr id="4" name="Rectangle 15"/>
          <p:cNvSpPr>
            <a:spLocks noGrp="1" noChangeArrowheads="1"/>
          </p:cNvSpPr>
          <p:nvPr>
            <p:ph type="sldNum" sz="quarter" idx="12"/>
          </p:nvPr>
        </p:nvSpPr>
        <p:spPr>
          <a:ln/>
        </p:spPr>
        <p:txBody>
          <a:bodyPr/>
          <a:lstStyle>
            <a:lvl1pPr>
              <a:defRPr/>
            </a:lvl1pPr>
          </a:lstStyle>
          <a:p>
            <a:pPr>
              <a:defRPr/>
            </a:pPr>
            <a:fld id="{E5D8499F-0D25-4753-937E-386845D4CC5E}" type="slidenum">
              <a:rPr lang="en-US"/>
              <a:pPr>
                <a:defRPr/>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5C32A828-EAF5-40BD-B53C-A5DA59E8040F}" type="slidenum">
              <a:rPr lang="en-US"/>
              <a:pPr>
                <a:defRPr/>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15486109-3007-4146-A8DA-A83E7501F886}" type="slidenum">
              <a:rPr lang="en-US"/>
              <a:pPr>
                <a:defRPr/>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gradFill rotWithShape="0">
          <a:gsLst>
            <a:gs pos="0">
              <a:srgbClr val="006699"/>
            </a:gs>
            <a:gs pos="100000">
              <a:srgbClr val="002F47"/>
            </a:gs>
          </a:gsLst>
          <a:lin ang="5400000" scaled="1"/>
        </a:gra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defRPr/>
            </a:pPr>
            <a:endParaRPr lang="es-ES"/>
          </a:p>
        </p:txBody>
      </p:sp>
      <p:sp>
        <p:nvSpPr>
          <p:cNvPr id="3075" name="Freeform 3"/>
          <p:cNvSpPr>
            <a:spLocks/>
          </p:cNvSpPr>
          <p:nvPr/>
        </p:nvSpPr>
        <p:spPr bwMode="white">
          <a:xfrm>
            <a:off x="-9525" y="4489450"/>
            <a:ext cx="5754688" cy="2368550"/>
          </a:xfrm>
          <a:custGeom>
            <a:avLst/>
            <a:gdLst/>
            <a:ahLst/>
            <a:cxnLst>
              <a:cxn ang="0">
                <a:pos x="0" y="1491"/>
              </a:cxn>
              <a:cxn ang="0">
                <a:pos x="0" y="0"/>
              </a:cxn>
              <a:cxn ang="0">
                <a:pos x="171" y="3"/>
              </a:cxn>
              <a:cxn ang="0">
                <a:pos x="355" y="9"/>
              </a:cxn>
              <a:cxn ang="0">
                <a:pos x="499" y="21"/>
              </a:cxn>
              <a:cxn ang="0">
                <a:pos x="650" y="36"/>
              </a:cxn>
              <a:cxn ang="0">
                <a:pos x="809" y="54"/>
              </a:cxn>
              <a:cxn ang="0">
                <a:pos x="957" y="78"/>
              </a:cxn>
              <a:cxn ang="0">
                <a:pos x="1119" y="105"/>
              </a:cxn>
              <a:cxn ang="0">
                <a:pos x="1261" y="133"/>
              </a:cxn>
              <a:cxn ang="0">
                <a:pos x="1441" y="175"/>
              </a:cxn>
              <a:cxn ang="0">
                <a:pos x="1598" y="217"/>
              </a:cxn>
              <a:cxn ang="0">
                <a:pos x="1763" y="269"/>
              </a:cxn>
              <a:cxn ang="0">
                <a:pos x="1887" y="308"/>
              </a:cxn>
              <a:cxn ang="0">
                <a:pos x="2085" y="384"/>
              </a:cxn>
              <a:cxn ang="0">
                <a:pos x="2230" y="444"/>
              </a:cxn>
              <a:cxn ang="0">
                <a:pos x="2456" y="547"/>
              </a:cxn>
              <a:cxn ang="0">
                <a:pos x="2666" y="662"/>
              </a:cxn>
              <a:cxn ang="0">
                <a:pos x="2859" y="786"/>
              </a:cxn>
              <a:cxn ang="0">
                <a:pos x="3046" y="920"/>
              </a:cxn>
              <a:cxn ang="0">
                <a:pos x="3193" y="1038"/>
              </a:cxn>
              <a:cxn ang="0">
                <a:pos x="3332" y="1168"/>
              </a:cxn>
              <a:cxn ang="0">
                <a:pos x="3440" y="1280"/>
              </a:cxn>
              <a:cxn ang="0">
                <a:pos x="3524" y="1380"/>
              </a:cxn>
              <a:cxn ang="0">
                <a:pos x="3624" y="1491"/>
              </a:cxn>
              <a:cxn ang="0">
                <a:pos x="3608" y="1491"/>
              </a:cxn>
              <a:cxn ang="0">
                <a:pos x="0" y="1491"/>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w="9525" cap="flat" cmpd="sng">
            <a:noFill/>
            <a:prstDash val="solid"/>
            <a:miter lim="800000"/>
            <a:headEnd type="none" w="sm" len="sm"/>
            <a:tailEnd type="none" w="sm" len="sm"/>
          </a:ln>
          <a:effectLst/>
        </p:spPr>
        <p:txBody>
          <a:bodyPr wrap="none" anchor="ctr"/>
          <a:lstStyle/>
          <a:p>
            <a:pPr>
              <a:defRPr/>
            </a:pPr>
            <a:endParaRPr lang="es-ES"/>
          </a:p>
        </p:txBody>
      </p:sp>
      <p:sp>
        <p:nvSpPr>
          <p:cNvPr id="3076" name="Freeform 4"/>
          <p:cNvSpPr>
            <a:spLocks/>
          </p:cNvSpPr>
          <p:nvPr/>
        </p:nvSpPr>
        <p:spPr bwMode="white">
          <a:xfrm>
            <a:off x="0" y="3817938"/>
            <a:ext cx="8164513" cy="3019425"/>
          </a:xfrm>
          <a:custGeom>
            <a:avLst/>
            <a:gdLst/>
            <a:ahLst/>
            <a:cxnLst>
              <a:cxn ang="0">
                <a:pos x="2718" y="405"/>
              </a:cxn>
              <a:cxn ang="0">
                <a:pos x="2466" y="333"/>
              </a:cxn>
              <a:cxn ang="0">
                <a:pos x="2202" y="261"/>
              </a:cxn>
              <a:cxn ang="0">
                <a:pos x="1929" y="198"/>
              </a:cxn>
              <a:cxn ang="0">
                <a:pos x="1695" y="153"/>
              </a:cxn>
              <a:cxn ang="0">
                <a:pos x="1434" y="111"/>
              </a:cxn>
              <a:cxn ang="0">
                <a:pos x="1188" y="75"/>
              </a:cxn>
              <a:cxn ang="0">
                <a:pos x="957" y="48"/>
              </a:cxn>
              <a:cxn ang="0">
                <a:pos x="747" y="30"/>
              </a:cxn>
              <a:cxn ang="0">
                <a:pos x="501" y="15"/>
              </a:cxn>
              <a:cxn ang="0">
                <a:pos x="246" y="3"/>
              </a:cxn>
              <a:cxn ang="0">
                <a:pos x="0" y="0"/>
              </a:cxn>
              <a:cxn ang="0">
                <a:pos x="0" y="275"/>
              </a:cxn>
              <a:cxn ang="0">
                <a:pos x="0" y="345"/>
              </a:cxn>
              <a:cxn ang="0">
                <a:pos x="0" y="275"/>
              </a:cxn>
              <a:cxn ang="0">
                <a:pos x="0" y="342"/>
              </a:cxn>
              <a:cxn ang="0">
                <a:pos x="339" y="351"/>
              </a:cxn>
              <a:cxn ang="0">
                <a:pos x="606" y="372"/>
              </a:cxn>
              <a:cxn ang="0">
                <a:pos x="852" y="399"/>
              </a:cxn>
              <a:cxn ang="0">
                <a:pos x="1068" y="435"/>
              </a:cxn>
              <a:cxn ang="0">
                <a:pos x="1275" y="474"/>
              </a:cxn>
              <a:cxn ang="0">
                <a:pos x="1545" y="540"/>
              </a:cxn>
              <a:cxn ang="0">
                <a:pos x="1761" y="603"/>
              </a:cxn>
              <a:cxn ang="0">
                <a:pos x="1971" y="678"/>
              </a:cxn>
              <a:cxn ang="0">
                <a:pos x="2166" y="747"/>
              </a:cxn>
              <a:cxn ang="0">
                <a:pos x="2397" y="852"/>
              </a:cxn>
              <a:cxn ang="0">
                <a:pos x="2613" y="960"/>
              </a:cxn>
              <a:cxn ang="0">
                <a:pos x="2832" y="1095"/>
              </a:cxn>
              <a:cxn ang="0">
                <a:pos x="3012" y="1212"/>
              </a:cxn>
              <a:cxn ang="0">
                <a:pos x="3186" y="1347"/>
              </a:cxn>
              <a:cxn ang="0">
                <a:pos x="3351" y="1497"/>
              </a:cxn>
              <a:cxn ang="0">
                <a:pos x="3480" y="1629"/>
              </a:cxn>
              <a:cxn ang="0">
                <a:pos x="3612" y="1785"/>
              </a:cxn>
              <a:cxn ang="0">
                <a:pos x="3699" y="1901"/>
              </a:cxn>
              <a:cxn ang="0">
                <a:pos x="5142" y="1901"/>
              </a:cxn>
              <a:cxn ang="0">
                <a:pos x="5076" y="1827"/>
              </a:cxn>
              <a:cxn ang="0">
                <a:pos x="4968" y="1707"/>
              </a:cxn>
              <a:cxn ang="0">
                <a:pos x="4797" y="1539"/>
              </a:cxn>
              <a:cxn ang="0">
                <a:pos x="4617" y="1383"/>
              </a:cxn>
              <a:cxn ang="0">
                <a:pos x="4410" y="1221"/>
              </a:cxn>
              <a:cxn ang="0">
                <a:pos x="4185" y="1071"/>
              </a:cxn>
              <a:cxn ang="0">
                <a:pos x="3960" y="939"/>
              </a:cxn>
              <a:cxn ang="0">
                <a:pos x="3708" y="801"/>
              </a:cxn>
              <a:cxn ang="0">
                <a:pos x="3492" y="702"/>
              </a:cxn>
              <a:cxn ang="0">
                <a:pos x="3231" y="588"/>
              </a:cxn>
              <a:cxn ang="0">
                <a:pos x="2964" y="489"/>
              </a:cxn>
              <a:cxn ang="0">
                <a:pos x="2718" y="405"/>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77" name="Freeform 5"/>
          <p:cNvSpPr>
            <a:spLocks/>
          </p:cNvSpPr>
          <p:nvPr/>
        </p:nvSpPr>
        <p:spPr bwMode="white">
          <a:xfrm>
            <a:off x="0" y="3146425"/>
            <a:ext cx="9144000" cy="3690938"/>
          </a:xfrm>
          <a:custGeom>
            <a:avLst/>
            <a:gdLst/>
            <a:ahLst/>
            <a:cxnLst>
              <a:cxn ang="0">
                <a:pos x="0" y="0"/>
              </a:cxn>
              <a:cxn ang="0">
                <a:pos x="0" y="339"/>
              </a:cxn>
              <a:cxn ang="0">
                <a:pos x="558" y="357"/>
              </a:cxn>
              <a:cxn ang="0">
                <a:pos x="807" y="375"/>
              </a:cxn>
              <a:cxn ang="0">
                <a:pos x="1056" y="399"/>
              </a:cxn>
              <a:cxn ang="0">
                <a:pos x="1272" y="426"/>
              </a:cxn>
              <a:cxn ang="0">
                <a:pos x="1539" y="465"/>
              </a:cxn>
              <a:cxn ang="0">
                <a:pos x="1791" y="510"/>
              </a:cxn>
              <a:cxn ang="0">
                <a:pos x="2076" y="570"/>
              </a:cxn>
              <a:cxn ang="0">
                <a:pos x="2334" y="630"/>
              </a:cxn>
              <a:cxn ang="0">
                <a:pos x="2544" y="687"/>
              </a:cxn>
              <a:cxn ang="0">
                <a:pos x="2775" y="759"/>
              </a:cxn>
              <a:cxn ang="0">
                <a:pos x="3003" y="837"/>
              </a:cxn>
              <a:cxn ang="0">
                <a:pos x="3231" y="924"/>
              </a:cxn>
              <a:cxn ang="0">
                <a:pos x="3438" y="1005"/>
              </a:cxn>
              <a:cxn ang="0">
                <a:pos x="3663" y="1110"/>
              </a:cxn>
              <a:cxn ang="0">
                <a:pos x="3903" y="1233"/>
              </a:cxn>
              <a:cxn ang="0">
                <a:pos x="4149" y="1374"/>
              </a:cxn>
              <a:cxn ang="0">
                <a:pos x="4353" y="1506"/>
              </a:cxn>
              <a:cxn ang="0">
                <a:pos x="4491" y="1602"/>
              </a:cxn>
              <a:cxn ang="0">
                <a:pos x="4668" y="1740"/>
              </a:cxn>
              <a:cxn ang="0">
                <a:pos x="4824" y="1875"/>
              </a:cxn>
              <a:cxn ang="0">
                <a:pos x="4968" y="2016"/>
              </a:cxn>
              <a:cxn ang="0">
                <a:pos x="5100" y="2154"/>
              </a:cxn>
              <a:cxn ang="0">
                <a:pos x="5238" y="2324"/>
              </a:cxn>
              <a:cxn ang="0">
                <a:pos x="5759" y="2324"/>
              </a:cxn>
              <a:cxn ang="0">
                <a:pos x="5759" y="1245"/>
              </a:cxn>
              <a:cxn ang="0">
                <a:pos x="5580" y="1119"/>
              </a:cxn>
              <a:cxn ang="0">
                <a:pos x="5400" y="1020"/>
              </a:cxn>
              <a:cxn ang="0">
                <a:pos x="5205" y="918"/>
              </a:cxn>
              <a:cxn ang="0">
                <a:pos x="5031" y="837"/>
              </a:cxn>
              <a:cxn ang="0">
                <a:pos x="4866" y="771"/>
              </a:cxn>
              <a:cxn ang="0">
                <a:pos x="4710" y="711"/>
              </a:cxn>
              <a:cxn ang="0">
                <a:pos x="4545" y="651"/>
              </a:cxn>
              <a:cxn ang="0">
                <a:pos x="4386" y="600"/>
              </a:cxn>
              <a:cxn ang="0">
                <a:pos x="4248" y="552"/>
              </a:cxn>
              <a:cxn ang="0">
                <a:pos x="3993" y="483"/>
              </a:cxn>
              <a:cxn ang="0">
                <a:pos x="3777" y="423"/>
              </a:cxn>
              <a:cxn ang="0">
                <a:pos x="3564" y="375"/>
              </a:cxn>
              <a:cxn ang="0">
                <a:pos x="3282" y="312"/>
              </a:cxn>
              <a:cxn ang="0">
                <a:pos x="3003" y="261"/>
              </a:cxn>
              <a:cxn ang="0">
                <a:pos x="2733" y="213"/>
              </a:cxn>
              <a:cxn ang="0">
                <a:pos x="2451" y="171"/>
              </a:cxn>
              <a:cxn ang="0">
                <a:pos x="2211" y="138"/>
              </a:cxn>
              <a:cxn ang="0">
                <a:pos x="1974" y="108"/>
              </a:cxn>
              <a:cxn ang="0">
                <a:pos x="1665" y="81"/>
              </a:cxn>
              <a:cxn ang="0">
                <a:pos x="1437" y="60"/>
              </a:cxn>
              <a:cxn ang="0">
                <a:pos x="1125" y="36"/>
              </a:cxn>
              <a:cxn ang="0">
                <a:pos x="828" y="21"/>
              </a:cxn>
              <a:cxn ang="0">
                <a:pos x="558" y="12"/>
              </a:cxn>
              <a:cxn ang="0">
                <a:pos x="282" y="3"/>
              </a:cxn>
              <a:cxn ang="0">
                <a:pos x="0" y="0"/>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78" name="Freeform 6"/>
          <p:cNvSpPr>
            <a:spLocks/>
          </p:cNvSpPr>
          <p:nvPr/>
        </p:nvSpPr>
        <p:spPr bwMode="white">
          <a:xfrm>
            <a:off x="0" y="2460625"/>
            <a:ext cx="9144000" cy="2497138"/>
          </a:xfrm>
          <a:custGeom>
            <a:avLst/>
            <a:gdLst/>
            <a:ahLst/>
            <a:cxnLst>
              <a:cxn ang="0">
                <a:pos x="0" y="0"/>
              </a:cxn>
              <a:cxn ang="0">
                <a:pos x="0" y="351"/>
              </a:cxn>
              <a:cxn ang="0">
                <a:pos x="282" y="357"/>
              </a:cxn>
              <a:cxn ang="0">
                <a:pos x="627" y="363"/>
              </a:cxn>
              <a:cxn ang="0">
                <a:pos x="960" y="375"/>
              </a:cxn>
              <a:cxn ang="0">
                <a:pos x="1218" y="393"/>
              </a:cxn>
              <a:cxn ang="0">
                <a:pos x="1470" y="411"/>
              </a:cxn>
              <a:cxn ang="0">
                <a:pos x="1746" y="435"/>
              </a:cxn>
              <a:cxn ang="0">
                <a:pos x="2022" y="462"/>
              </a:cxn>
              <a:cxn ang="0">
                <a:pos x="2340" y="504"/>
              </a:cxn>
              <a:cxn ang="0">
                <a:pos x="2664" y="549"/>
              </a:cxn>
              <a:cxn ang="0">
                <a:pos x="2952" y="597"/>
              </a:cxn>
              <a:cxn ang="0">
                <a:pos x="3225" y="648"/>
              </a:cxn>
              <a:cxn ang="0">
                <a:pos x="3513" y="708"/>
              </a:cxn>
              <a:cxn ang="0">
                <a:pos x="3693" y="750"/>
              </a:cxn>
              <a:cxn ang="0">
                <a:pos x="3936" y="810"/>
              </a:cxn>
              <a:cxn ang="0">
                <a:pos x="4095" y="855"/>
              </a:cxn>
              <a:cxn ang="0">
                <a:pos x="4281" y="909"/>
              </a:cxn>
              <a:cxn ang="0">
                <a:pos x="4503" y="981"/>
              </a:cxn>
              <a:cxn ang="0">
                <a:pos x="4704" y="1053"/>
              </a:cxn>
              <a:cxn ang="0">
                <a:pos x="4911" y="1131"/>
              </a:cxn>
              <a:cxn ang="0">
                <a:pos x="5073" y="1197"/>
              </a:cxn>
              <a:cxn ang="0">
                <a:pos x="5256" y="1281"/>
              </a:cxn>
              <a:cxn ang="0">
                <a:pos x="5475" y="1401"/>
              </a:cxn>
              <a:cxn ang="0">
                <a:pos x="5628" y="1482"/>
              </a:cxn>
              <a:cxn ang="0">
                <a:pos x="5759" y="1572"/>
              </a:cxn>
              <a:cxn ang="0">
                <a:pos x="5759" y="633"/>
              </a:cxn>
              <a:cxn ang="0">
                <a:pos x="5493" y="570"/>
              </a:cxn>
              <a:cxn ang="0">
                <a:pos x="5214" y="501"/>
              </a:cxn>
              <a:cxn ang="0">
                <a:pos x="4950" y="444"/>
              </a:cxn>
              <a:cxn ang="0">
                <a:pos x="4701" y="396"/>
              </a:cxn>
              <a:cxn ang="0">
                <a:pos x="4425" y="348"/>
              </a:cxn>
              <a:cxn ang="0">
                <a:pos x="4110" y="294"/>
              </a:cxn>
              <a:cxn ang="0">
                <a:pos x="3813" y="252"/>
              </a:cxn>
              <a:cxn ang="0">
                <a:pos x="3549" y="213"/>
              </a:cxn>
              <a:cxn ang="0">
                <a:pos x="3261" y="183"/>
              </a:cxn>
              <a:cxn ang="0">
                <a:pos x="3015" y="153"/>
              </a:cxn>
              <a:cxn ang="0">
                <a:pos x="2757" y="129"/>
              </a:cxn>
              <a:cxn ang="0">
                <a:pos x="2520" y="105"/>
              </a:cxn>
              <a:cxn ang="0">
                <a:pos x="2301" y="87"/>
              </a:cxn>
              <a:cxn ang="0">
                <a:pos x="2013" y="66"/>
              </a:cxn>
              <a:cxn ang="0">
                <a:pos x="1731" y="48"/>
              </a:cxn>
              <a:cxn ang="0">
                <a:pos x="1524" y="39"/>
              </a:cxn>
              <a:cxn ang="0">
                <a:pos x="1260" y="27"/>
              </a:cxn>
              <a:cxn ang="0">
                <a:pos x="966" y="15"/>
              </a:cxn>
              <a:cxn ang="0">
                <a:pos x="714" y="12"/>
              </a:cxn>
              <a:cxn ang="0">
                <a:pos x="510" y="6"/>
              </a:cxn>
              <a:cxn ang="0">
                <a:pos x="243" y="0"/>
              </a:cxn>
              <a:cxn ang="0">
                <a:pos x="0" y="0"/>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79" name="Freeform 7"/>
          <p:cNvSpPr>
            <a:spLocks/>
          </p:cNvSpPr>
          <p:nvPr/>
        </p:nvSpPr>
        <p:spPr bwMode="white">
          <a:xfrm>
            <a:off x="0" y="1793875"/>
            <a:ext cx="9144000" cy="1539875"/>
          </a:xfrm>
          <a:custGeom>
            <a:avLst/>
            <a:gdLst/>
            <a:ahLst/>
            <a:cxnLst>
              <a:cxn ang="0">
                <a:pos x="0" y="0"/>
              </a:cxn>
              <a:cxn ang="0">
                <a:pos x="0" y="339"/>
              </a:cxn>
              <a:cxn ang="0">
                <a:pos x="318" y="342"/>
              </a:cxn>
              <a:cxn ang="0">
                <a:pos x="591" y="348"/>
              </a:cxn>
              <a:cxn ang="0">
                <a:pos x="846" y="354"/>
              </a:cxn>
              <a:cxn ang="0">
                <a:pos x="1074" y="360"/>
              </a:cxn>
              <a:cxn ang="0">
                <a:pos x="1314" y="366"/>
              </a:cxn>
              <a:cxn ang="0">
                <a:pos x="1599" y="381"/>
              </a:cxn>
              <a:cxn ang="0">
                <a:pos x="1911" y="399"/>
              </a:cxn>
              <a:cxn ang="0">
                <a:pos x="2241" y="420"/>
              </a:cxn>
              <a:cxn ang="0">
                <a:pos x="2619" y="453"/>
              </a:cxn>
              <a:cxn ang="0">
                <a:pos x="2889" y="477"/>
              </a:cxn>
              <a:cxn ang="0">
                <a:pos x="3177" y="507"/>
              </a:cxn>
              <a:cxn ang="0">
                <a:pos x="3498" y="543"/>
              </a:cxn>
              <a:cxn ang="0">
                <a:pos x="3813" y="585"/>
              </a:cxn>
              <a:cxn ang="0">
                <a:pos x="4044" y="618"/>
              </a:cxn>
              <a:cxn ang="0">
                <a:pos x="4365" y="669"/>
              </a:cxn>
              <a:cxn ang="0">
                <a:pos x="4683" y="726"/>
              </a:cxn>
              <a:cxn ang="0">
                <a:pos x="4980" y="786"/>
              </a:cxn>
              <a:cxn ang="0">
                <a:pos x="5268" y="846"/>
              </a:cxn>
              <a:cxn ang="0">
                <a:pos x="5646" y="942"/>
              </a:cxn>
              <a:cxn ang="0">
                <a:pos x="5759" y="969"/>
              </a:cxn>
              <a:cxn ang="0">
                <a:pos x="5759" y="0"/>
              </a:cxn>
              <a:cxn ang="0">
                <a:pos x="0" y="0"/>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80" name="Freeform 8"/>
          <p:cNvSpPr>
            <a:spLocks/>
          </p:cNvSpPr>
          <p:nvPr/>
        </p:nvSpPr>
        <p:spPr bwMode="white">
          <a:xfrm>
            <a:off x="0" y="-20638"/>
            <a:ext cx="9144000" cy="1682751"/>
          </a:xfrm>
          <a:custGeom>
            <a:avLst/>
            <a:gdLst/>
            <a:ahLst/>
            <a:cxnLst>
              <a:cxn ang="0">
                <a:pos x="0" y="753"/>
              </a:cxn>
              <a:cxn ang="0">
                <a:pos x="0" y="1059"/>
              </a:cxn>
              <a:cxn ang="0">
                <a:pos x="5759" y="1059"/>
              </a:cxn>
              <a:cxn ang="0">
                <a:pos x="5759" y="0"/>
              </a:cxn>
              <a:cxn ang="0">
                <a:pos x="5430" y="0"/>
              </a:cxn>
              <a:cxn ang="0">
                <a:pos x="5298" y="84"/>
              </a:cxn>
              <a:cxn ang="0">
                <a:pos x="5136" y="159"/>
              </a:cxn>
              <a:cxn ang="0">
                <a:pos x="4968" y="222"/>
              </a:cxn>
              <a:cxn ang="0">
                <a:pos x="4812" y="267"/>
              </a:cxn>
              <a:cxn ang="0">
                <a:pos x="4626" y="324"/>
              </a:cxn>
              <a:cxn ang="0">
                <a:pos x="4440" y="366"/>
              </a:cxn>
              <a:cxn ang="0">
                <a:pos x="4230" y="414"/>
              </a:cxn>
              <a:cxn ang="0">
                <a:pos x="3939" y="468"/>
              </a:cxn>
              <a:cxn ang="0">
                <a:pos x="3711" y="504"/>
              </a:cxn>
              <a:cxn ang="0">
                <a:pos x="3441" y="543"/>
              </a:cxn>
              <a:cxn ang="0">
                <a:pos x="3189" y="579"/>
              </a:cxn>
              <a:cxn ang="0">
                <a:pos x="2925" y="606"/>
              </a:cxn>
              <a:cxn ang="0">
                <a:pos x="2679" y="633"/>
              </a:cxn>
              <a:cxn ang="0">
                <a:pos x="2418" y="654"/>
              </a:cxn>
              <a:cxn ang="0">
                <a:pos x="2142" y="675"/>
              </a:cxn>
              <a:cxn ang="0">
                <a:pos x="1896" y="693"/>
              </a:cxn>
              <a:cxn ang="0">
                <a:pos x="1647" y="708"/>
              </a:cxn>
              <a:cxn ang="0">
                <a:pos x="1404" y="720"/>
              </a:cxn>
              <a:cxn ang="0">
                <a:pos x="1170" y="732"/>
              </a:cxn>
              <a:cxn ang="0">
                <a:pos x="906" y="738"/>
              </a:cxn>
              <a:cxn ang="0">
                <a:pos x="534" y="747"/>
              </a:cxn>
              <a:cxn ang="0">
                <a:pos x="201" y="753"/>
              </a:cxn>
              <a:cxn ang="0">
                <a:pos x="0" y="753"/>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81" name="Freeform 9"/>
          <p:cNvSpPr>
            <a:spLocks/>
          </p:cNvSpPr>
          <p:nvPr/>
        </p:nvSpPr>
        <p:spPr bwMode="white">
          <a:xfrm>
            <a:off x="0" y="-20638"/>
            <a:ext cx="8388350" cy="1068388"/>
          </a:xfrm>
          <a:custGeom>
            <a:avLst/>
            <a:gdLst/>
            <a:ahLst/>
            <a:cxnLst>
              <a:cxn ang="0">
                <a:pos x="0" y="366"/>
              </a:cxn>
              <a:cxn ang="0">
                <a:pos x="0" y="672"/>
              </a:cxn>
              <a:cxn ang="0">
                <a:pos x="303" y="672"/>
              </a:cxn>
              <a:cxn ang="0">
                <a:pos x="723" y="663"/>
              </a:cxn>
              <a:cxn ang="0">
                <a:pos x="1020" y="654"/>
              </a:cxn>
              <a:cxn ang="0">
                <a:pos x="1302" y="642"/>
              </a:cxn>
              <a:cxn ang="0">
                <a:pos x="1554" y="630"/>
              </a:cxn>
              <a:cxn ang="0">
                <a:pos x="1779" y="615"/>
              </a:cxn>
              <a:cxn ang="0">
                <a:pos x="1962" y="606"/>
              </a:cxn>
              <a:cxn ang="0">
                <a:pos x="2193" y="588"/>
              </a:cxn>
              <a:cxn ang="0">
                <a:pos x="2448" y="570"/>
              </a:cxn>
              <a:cxn ang="0">
                <a:pos x="2700" y="546"/>
              </a:cxn>
              <a:cxn ang="0">
                <a:pos x="2904" y="528"/>
              </a:cxn>
              <a:cxn ang="0">
                <a:pos x="3138" y="498"/>
              </a:cxn>
              <a:cxn ang="0">
                <a:pos x="3324" y="474"/>
              </a:cxn>
              <a:cxn ang="0">
                <a:pos x="3534" y="447"/>
              </a:cxn>
              <a:cxn ang="0">
                <a:pos x="3735" y="420"/>
              </a:cxn>
              <a:cxn ang="0">
                <a:pos x="3933" y="384"/>
              </a:cxn>
              <a:cxn ang="0">
                <a:pos x="4116" y="351"/>
              </a:cxn>
              <a:cxn ang="0">
                <a:pos x="4266" y="318"/>
              </a:cxn>
              <a:cxn ang="0">
                <a:pos x="4446" y="279"/>
              </a:cxn>
              <a:cxn ang="0">
                <a:pos x="4620" y="237"/>
              </a:cxn>
              <a:cxn ang="0">
                <a:pos x="4779" y="192"/>
              </a:cxn>
              <a:cxn ang="0">
                <a:pos x="4920" y="147"/>
              </a:cxn>
              <a:cxn ang="0">
                <a:pos x="5085" y="90"/>
              </a:cxn>
              <a:cxn ang="0">
                <a:pos x="5193" y="42"/>
              </a:cxn>
              <a:cxn ang="0">
                <a:pos x="5283" y="0"/>
              </a:cxn>
              <a:cxn ang="0">
                <a:pos x="3201" y="0"/>
              </a:cxn>
              <a:cxn ang="0">
                <a:pos x="2982" y="57"/>
              </a:cxn>
              <a:cxn ang="0">
                <a:pos x="2775" y="108"/>
              </a:cxn>
              <a:cxn ang="0">
                <a:pos x="2562" y="150"/>
              </a:cxn>
              <a:cxn ang="0">
                <a:pos x="2397" y="183"/>
              </a:cxn>
              <a:cxn ang="0">
                <a:pos x="2205" y="213"/>
              </a:cxn>
              <a:cxn ang="0">
                <a:pos x="2001" y="243"/>
              </a:cxn>
              <a:cxn ang="0">
                <a:pos x="1776" y="273"/>
              </a:cxn>
              <a:cxn ang="0">
                <a:pos x="1536" y="297"/>
              </a:cxn>
              <a:cxn ang="0">
                <a:pos x="1344" y="312"/>
              </a:cxn>
              <a:cxn ang="0">
                <a:pos x="1134" y="330"/>
              </a:cxn>
              <a:cxn ang="0">
                <a:pos x="921" y="342"/>
              </a:cxn>
              <a:cxn ang="0">
                <a:pos x="696" y="354"/>
              </a:cxn>
              <a:cxn ang="0">
                <a:pos x="501" y="360"/>
              </a:cxn>
              <a:cxn ang="0">
                <a:pos x="279" y="366"/>
              </a:cxn>
              <a:cxn ang="0">
                <a:pos x="99" y="369"/>
              </a:cxn>
              <a:cxn ang="0">
                <a:pos x="0" y="366"/>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defRPr/>
            </a:pPr>
            <a:endParaRPr lang="es-ES"/>
          </a:p>
        </p:txBody>
      </p:sp>
      <p:sp>
        <p:nvSpPr>
          <p:cNvPr id="3082" name="Freeform 10"/>
          <p:cNvSpPr>
            <a:spLocks/>
          </p:cNvSpPr>
          <p:nvPr/>
        </p:nvSpPr>
        <p:spPr bwMode="white">
          <a:xfrm>
            <a:off x="0" y="-20638"/>
            <a:ext cx="4578350" cy="454026"/>
          </a:xfrm>
          <a:custGeom>
            <a:avLst/>
            <a:gdLst/>
            <a:ahLst/>
            <a:cxnLst>
              <a:cxn ang="0">
                <a:pos x="0" y="0"/>
              </a:cxn>
              <a:cxn ang="0">
                <a:pos x="0" y="285"/>
              </a:cxn>
              <a:cxn ang="0">
                <a:pos x="192" y="285"/>
              </a:cxn>
              <a:cxn ang="0">
                <a:pos x="384" y="282"/>
              </a:cxn>
              <a:cxn ang="0">
                <a:pos x="579" y="276"/>
              </a:cxn>
              <a:cxn ang="0">
                <a:pos x="789" y="267"/>
              </a:cxn>
              <a:cxn ang="0">
                <a:pos x="999" y="258"/>
              </a:cxn>
              <a:cxn ang="0">
                <a:pos x="1161" y="246"/>
              </a:cxn>
              <a:cxn ang="0">
                <a:pos x="1302" y="234"/>
              </a:cxn>
              <a:cxn ang="0">
                <a:pos x="1458" y="222"/>
              </a:cxn>
              <a:cxn ang="0">
                <a:pos x="1665" y="201"/>
              </a:cxn>
              <a:cxn ang="0">
                <a:pos x="1992" y="159"/>
              </a:cxn>
              <a:cxn ang="0">
                <a:pos x="2301" y="117"/>
              </a:cxn>
              <a:cxn ang="0">
                <a:pos x="2604" y="60"/>
              </a:cxn>
              <a:cxn ang="0">
                <a:pos x="2883" y="0"/>
              </a:cxn>
              <a:cxn ang="0">
                <a:pos x="0" y="0"/>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w="9525">
            <a:noFill/>
            <a:round/>
            <a:headEnd type="none" w="sm" len="sm"/>
            <a:tailEnd type="none" w="sm" len="sm"/>
          </a:ln>
          <a:effectLst/>
        </p:spPr>
        <p:txBody>
          <a:bodyPr/>
          <a:lstStyle/>
          <a:p>
            <a:pPr>
              <a:defRPr/>
            </a:pPr>
            <a:endParaRPr lang="es-ES"/>
          </a:p>
        </p:txBody>
      </p:sp>
      <p:sp>
        <p:nvSpPr>
          <p:cNvPr id="18443" name="Rectangle 11"/>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Haga clic para modificar el estilo de título del patrón</a:t>
            </a:r>
          </a:p>
        </p:txBody>
      </p:sp>
      <p:sp>
        <p:nvSpPr>
          <p:cNvPr id="18444" name="Rectangle 12"/>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3085" name="Rectangle 13"/>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3086" name="Rectangle 14"/>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3087" name="Rectangle 15"/>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8CA1B4E1-8CF9-4A49-8469-92B2899D5F4D}" type="slidenum">
              <a:rPr lang="en-US"/>
              <a:pPr>
                <a:defRPr/>
              </a:pPr>
              <a:t>‹Nº›</a:t>
            </a:fld>
            <a:endParaRPr lang="en-US"/>
          </a:p>
        </p:txBody>
      </p:sp>
    </p:spTree>
  </p:cSld>
  <p:clrMap bg1="dk2" tx1="lt1" bg2="dk1" tx2="lt2" accent1="accent1" accent2="accent2" accent3="accent3" accent4="accent4" accent5="accent5" accent6="accent6" hlink="hlink" folHlink="folHlink"/>
  <p:sldLayoutIdLst>
    <p:sldLayoutId id="2147483803" r:id="rId1"/>
    <p:sldLayoutId id="2147483804"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5" r:id="rId1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0-#ppt_w/2"/>
                                          </p:val>
                                        </p:tav>
                                        <p:tav tm="100000">
                                          <p:val>
                                            <p:strVal val="#ppt_x"/>
                                          </p:val>
                                        </p:tav>
                                      </p:tavLst>
                                    </p:anim>
                                    <p:anim calcmode="lin" valueType="num">
                                      <p:cBhvr additive="base">
                                        <p:cTn id="8" dur="500" fill="hold"/>
                                        <p:tgtEl>
                                          <p:spTgt spid="307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307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10.xml"/><Relationship Id="rId7" Type="http://schemas.openxmlformats.org/officeDocument/2006/relationships/image" Target="../media/image15.png"/><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6.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27.png"/><Relationship Id="rId4" Type="http://schemas.openxmlformats.org/officeDocument/2006/relationships/oleObject" Target="../embeddings/oleObject8.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37.jpeg"/><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9.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44.png"/><Relationship Id="rId5" Type="http://schemas.openxmlformats.org/officeDocument/2006/relationships/oleObject" Target="../embeddings/oleObject9.bin"/><Relationship Id="rId4" Type="http://schemas.openxmlformats.org/officeDocument/2006/relationships/image" Target="../media/image45.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vmlDrawing" Target="../drawings/vmlDrawing6.vml"/><Relationship Id="rId5" Type="http://schemas.openxmlformats.org/officeDocument/2006/relationships/image" Target="../media/image47.png"/><Relationship Id="rId4" Type="http://schemas.openxmlformats.org/officeDocument/2006/relationships/oleObject" Target="../embeddings/oleObject10.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http://www.nahuelsat.com.ar/espaniol/archivos/galeria/Nahuel_1_icon.gif"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2.xml"/><Relationship Id="rId1" Type="http://schemas.openxmlformats.org/officeDocument/2006/relationships/vmlDrawing" Target="../drawings/vmlDrawing7.vml"/><Relationship Id="rId5" Type="http://schemas.openxmlformats.org/officeDocument/2006/relationships/image" Target="../media/image49.png"/><Relationship Id="rId4" Type="http://schemas.openxmlformats.org/officeDocument/2006/relationships/oleObject" Target="../embeddings/oleObject11.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tiff"/><Relationship Id="rId4" Type="http://schemas.openxmlformats.org/officeDocument/2006/relationships/image" Target="../media/image51.png"/><Relationship Id="rId9"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58.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7.xml"/><Relationship Id="rId7"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png"/><Relationship Id="rId10" Type="http://schemas.openxmlformats.org/officeDocument/2006/relationships/image" Target="../media/image7.emf"/><Relationship Id="rId4" Type="http://schemas.openxmlformats.org/officeDocument/2006/relationships/oleObject" Target="../embeddings/oleObject1.bin"/><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026"/>
          <p:cNvSpPr>
            <a:spLocks noGrp="1" noChangeArrowheads="1"/>
          </p:cNvSpPr>
          <p:nvPr>
            <p:ph type="subTitle" idx="4294967295"/>
          </p:nvPr>
        </p:nvSpPr>
        <p:spPr>
          <a:xfrm>
            <a:off x="1331640" y="4005064"/>
            <a:ext cx="6400800" cy="1657350"/>
          </a:xfrm>
          <a:solidFill>
            <a:schemeClr val="bg1">
              <a:lumMod val="20000"/>
              <a:lumOff val="80000"/>
            </a:schemeClr>
          </a:solidFill>
          <a:ln w="76200">
            <a:solidFill>
              <a:schemeClr val="hlink"/>
            </a:solidFill>
          </a:ln>
        </p:spPr>
        <p:txBody>
          <a:bodyPr/>
          <a:lstStyle/>
          <a:p>
            <a:pPr marL="0" indent="0" algn="ctr">
              <a:buFontTx/>
              <a:buNone/>
            </a:pPr>
            <a:r>
              <a:rPr lang="es-AR" sz="4000" b="1" i="1" u="sng" dirty="0">
                <a:solidFill>
                  <a:srgbClr val="333399"/>
                </a:solidFill>
                <a:latin typeface="Arial" pitchFamily="34" charset="0"/>
              </a:rPr>
              <a:t>Unidad 2</a:t>
            </a:r>
          </a:p>
          <a:p>
            <a:pPr marL="0" indent="0" algn="ctr">
              <a:buFontTx/>
              <a:buNone/>
            </a:pPr>
            <a:r>
              <a:rPr lang="es-AR" sz="4000" b="1" i="1" u="sng" dirty="0">
                <a:solidFill>
                  <a:srgbClr val="333399"/>
                </a:solidFill>
                <a:latin typeface="Arial" pitchFamily="34" charset="0"/>
              </a:rPr>
              <a:t>2021</a:t>
            </a:r>
          </a:p>
        </p:txBody>
      </p:sp>
      <p:sp>
        <p:nvSpPr>
          <p:cNvPr id="199683" name="Rectangle 1027"/>
          <p:cNvSpPr>
            <a:spLocks noGrp="1" noChangeArrowheads="1"/>
          </p:cNvSpPr>
          <p:nvPr>
            <p:ph type="ctrTitle" idx="4294967295"/>
          </p:nvPr>
        </p:nvSpPr>
        <p:spPr>
          <a:xfrm>
            <a:off x="684212" y="332657"/>
            <a:ext cx="8136259" cy="3024336"/>
          </a:xfrm>
          <a:solidFill>
            <a:schemeClr val="bg1">
              <a:lumMod val="20000"/>
              <a:lumOff val="80000"/>
            </a:schemeClr>
          </a:solidFill>
          <a:ln w="76200" cap="flat" algn="ctr">
            <a:solidFill>
              <a:schemeClr val="hlink"/>
            </a:solidFill>
          </a:ln>
        </p:spPr>
        <p:txBody>
          <a:bodyPr anchor="t"/>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b="1" i="1" u="sng" dirty="0">
                <a:solidFill>
                  <a:srgbClr val="333399"/>
                </a:solidFill>
                <a:latin typeface="Arial" charset="0"/>
              </a:rPr>
              <a:t>Introducción a las Comunicaciones 3007</a:t>
            </a:r>
            <a:endParaRPr lang="es-AR" b="1" i="1" u="sng" dirty="0">
              <a:solidFill>
                <a:srgbClr val="333399"/>
              </a:solidFill>
              <a:latin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381000" y="304800"/>
            <a:ext cx="8458200" cy="762000"/>
          </a:xfrm>
          <a:solidFill>
            <a:schemeClr val="accent2">
              <a:lumMod val="10000"/>
              <a:lumOff val="90000"/>
            </a:schemeClr>
          </a:solidFill>
          <a:ln w="76200">
            <a:solidFill>
              <a:schemeClr val="bg1">
                <a:lumMod val="40000"/>
                <a:lumOff val="60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i="1">
                <a:solidFill>
                  <a:schemeClr val="accent2">
                    <a:lumMod val="75000"/>
                    <a:lumOff val="25000"/>
                  </a:schemeClr>
                </a:solidFill>
                <a:effectLst>
                  <a:outerShdw blurRad="38100" dist="38100" dir="2700000" algn="tl">
                    <a:srgbClr val="000000"/>
                  </a:outerShdw>
                </a:effectLst>
                <a:latin typeface="Tahoma" pitchFamily="34" charset="0"/>
              </a:rPr>
              <a:t>Fibra Óptica </a:t>
            </a:r>
          </a:p>
        </p:txBody>
      </p:sp>
      <p:graphicFrame>
        <p:nvGraphicFramePr>
          <p:cNvPr id="2050" name="Object 1024"/>
          <p:cNvGraphicFramePr>
            <a:graphicFrameLocks noChangeAspect="1"/>
          </p:cNvGraphicFramePr>
          <p:nvPr>
            <p:extLst>
              <p:ext uri="{D42A27DB-BD31-4B8C-83A1-F6EECF244321}">
                <p14:modId xmlns:p14="http://schemas.microsoft.com/office/powerpoint/2010/main" val="1263200520"/>
              </p:ext>
            </p:extLst>
          </p:nvPr>
        </p:nvGraphicFramePr>
        <p:xfrm>
          <a:off x="381000" y="1295400"/>
          <a:ext cx="3962400" cy="2466975"/>
        </p:xfrm>
        <a:graphic>
          <a:graphicData uri="http://schemas.openxmlformats.org/presentationml/2006/ole">
            <mc:AlternateContent xmlns:mc="http://schemas.openxmlformats.org/markup-compatibility/2006">
              <mc:Choice xmlns:v="urn:schemas-microsoft-com:vml" Requires="v">
                <p:oleObj spid="_x0000_s3118" name="Imagen de mapa de bits" r:id="rId4" imgW="4933333" imgH="2467319" progId="PBrush">
                  <p:embed/>
                </p:oleObj>
              </mc:Choice>
              <mc:Fallback>
                <p:oleObj name="Imagen de mapa de bits" r:id="rId4" imgW="4933333" imgH="2467319" progId="PBrush">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295400"/>
                        <a:ext cx="3962400" cy="2466975"/>
                      </a:xfrm>
                      <a:prstGeom prst="rect">
                        <a:avLst/>
                      </a:prstGeom>
                      <a:noFill/>
                      <a:ln w="76200">
                        <a:solidFill>
                          <a:schemeClr val="bg1">
                            <a:lumMod val="40000"/>
                            <a:lumOff val="60000"/>
                          </a:schemeClr>
                        </a:solidFill>
                        <a:miter lim="800000"/>
                        <a:headEnd/>
                        <a:tailEnd/>
                      </a:ln>
                      <a:effectLst/>
                    </p:spPr>
                  </p:pic>
                </p:oleObj>
              </mc:Fallback>
            </mc:AlternateContent>
          </a:graphicData>
        </a:graphic>
      </p:graphicFrame>
      <p:graphicFrame>
        <p:nvGraphicFramePr>
          <p:cNvPr id="2051" name="Object 1025"/>
          <p:cNvGraphicFramePr>
            <a:graphicFrameLocks noChangeAspect="1"/>
          </p:cNvGraphicFramePr>
          <p:nvPr>
            <p:extLst>
              <p:ext uri="{D42A27DB-BD31-4B8C-83A1-F6EECF244321}">
                <p14:modId xmlns:p14="http://schemas.microsoft.com/office/powerpoint/2010/main" val="547390547"/>
              </p:ext>
            </p:extLst>
          </p:nvPr>
        </p:nvGraphicFramePr>
        <p:xfrm>
          <a:off x="4648200" y="1295400"/>
          <a:ext cx="4191000" cy="2438400"/>
        </p:xfrm>
        <a:graphic>
          <a:graphicData uri="http://schemas.openxmlformats.org/presentationml/2006/ole">
            <mc:AlternateContent xmlns:mc="http://schemas.openxmlformats.org/markup-compatibility/2006">
              <mc:Choice xmlns:v="urn:schemas-microsoft-com:vml" Requires="v">
                <p:oleObj spid="_x0000_s3119" name="Imagen de mapa de bits" r:id="rId6" imgW="4780952" imgH="3428571" progId="PBrush">
                  <p:embed/>
                </p:oleObj>
              </mc:Choice>
              <mc:Fallback>
                <p:oleObj name="Imagen de mapa de bits" r:id="rId6" imgW="4780952" imgH="3428571" progId="PBrush">
                  <p:embed/>
                  <p:pic>
                    <p:nvPicPr>
                      <p:cNvPr id="0" name="Object 10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1295400"/>
                        <a:ext cx="4191000" cy="2438400"/>
                      </a:xfrm>
                      <a:prstGeom prst="rect">
                        <a:avLst/>
                      </a:prstGeom>
                      <a:noFill/>
                      <a:ln w="76200">
                        <a:solidFill>
                          <a:schemeClr val="bg1">
                            <a:lumMod val="40000"/>
                            <a:lumOff val="60000"/>
                          </a:schemeClr>
                        </a:solidFill>
                        <a:miter lim="800000"/>
                        <a:headEnd/>
                        <a:tailEnd/>
                      </a:ln>
                      <a:effectLst/>
                    </p:spPr>
                  </p:pic>
                </p:oleObj>
              </mc:Fallback>
            </mc:AlternateContent>
          </a:graphicData>
        </a:graphic>
      </p:graphicFrame>
      <p:graphicFrame>
        <p:nvGraphicFramePr>
          <p:cNvPr id="2052" name="Object 1026"/>
          <p:cNvGraphicFramePr>
            <a:graphicFrameLocks noChangeAspect="1"/>
          </p:cNvGraphicFramePr>
          <p:nvPr>
            <p:extLst>
              <p:ext uri="{D42A27DB-BD31-4B8C-83A1-F6EECF244321}">
                <p14:modId xmlns:p14="http://schemas.microsoft.com/office/powerpoint/2010/main" val="671619804"/>
              </p:ext>
            </p:extLst>
          </p:nvPr>
        </p:nvGraphicFramePr>
        <p:xfrm>
          <a:off x="381000" y="4038600"/>
          <a:ext cx="3962400" cy="2514600"/>
        </p:xfrm>
        <a:graphic>
          <a:graphicData uri="http://schemas.openxmlformats.org/presentationml/2006/ole">
            <mc:AlternateContent xmlns:mc="http://schemas.openxmlformats.org/markup-compatibility/2006">
              <mc:Choice xmlns:v="urn:schemas-microsoft-com:vml" Requires="v">
                <p:oleObj spid="_x0000_s3120" name="Imagen de mapa de bits" r:id="rId8" imgW="4885714" imgH="1924319" progId="PBrush">
                  <p:embed/>
                </p:oleObj>
              </mc:Choice>
              <mc:Fallback>
                <p:oleObj name="Imagen de mapa de bits" r:id="rId8" imgW="4885714" imgH="1924319" progId="PBrush">
                  <p:embed/>
                  <p:pic>
                    <p:nvPicPr>
                      <p:cNvPr id="0" name="Object 10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4038600"/>
                        <a:ext cx="3962400" cy="2514600"/>
                      </a:xfrm>
                      <a:prstGeom prst="rect">
                        <a:avLst/>
                      </a:prstGeom>
                      <a:noFill/>
                      <a:ln w="76200">
                        <a:solidFill>
                          <a:schemeClr val="bg1">
                            <a:lumMod val="40000"/>
                            <a:lumOff val="60000"/>
                          </a:schemeClr>
                        </a:solidFill>
                        <a:miter lim="800000"/>
                        <a:headEnd/>
                        <a:tailEnd/>
                      </a:ln>
                      <a:effectLst/>
                    </p:spPr>
                  </p:pic>
                </p:oleObj>
              </mc:Fallback>
            </mc:AlternateContent>
          </a:graphicData>
        </a:graphic>
      </p:graphicFrame>
      <p:graphicFrame>
        <p:nvGraphicFramePr>
          <p:cNvPr id="2053" name="Object 1027"/>
          <p:cNvGraphicFramePr>
            <a:graphicFrameLocks noChangeAspect="1"/>
          </p:cNvGraphicFramePr>
          <p:nvPr>
            <p:extLst>
              <p:ext uri="{D42A27DB-BD31-4B8C-83A1-F6EECF244321}">
                <p14:modId xmlns:p14="http://schemas.microsoft.com/office/powerpoint/2010/main" val="2815296584"/>
              </p:ext>
            </p:extLst>
          </p:nvPr>
        </p:nvGraphicFramePr>
        <p:xfrm>
          <a:off x="4648200" y="4038600"/>
          <a:ext cx="4191000" cy="2514600"/>
        </p:xfrm>
        <a:graphic>
          <a:graphicData uri="http://schemas.openxmlformats.org/presentationml/2006/ole">
            <mc:AlternateContent xmlns:mc="http://schemas.openxmlformats.org/markup-compatibility/2006">
              <mc:Choice xmlns:v="urn:schemas-microsoft-com:vml" Requires="v">
                <p:oleObj spid="_x0000_s3121" name="Imagen de mapa de bits" r:id="rId10" imgW="4858428" imgH="2933333" progId="PBrush">
                  <p:embed/>
                </p:oleObj>
              </mc:Choice>
              <mc:Fallback>
                <p:oleObj name="Imagen de mapa de bits" r:id="rId10" imgW="4858428" imgH="2933333" progId="PBrush">
                  <p:embed/>
                  <p:pic>
                    <p:nvPicPr>
                      <p:cNvPr id="0" name="Object 10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8200" y="4038600"/>
                        <a:ext cx="4191000" cy="2514600"/>
                      </a:xfrm>
                      <a:prstGeom prst="rect">
                        <a:avLst/>
                      </a:prstGeom>
                      <a:noFill/>
                      <a:ln w="76200">
                        <a:solidFill>
                          <a:schemeClr val="bg1">
                            <a:lumMod val="40000"/>
                            <a:lumOff val="60000"/>
                          </a:schemeClr>
                        </a:solidFill>
                        <a:miter lim="800000"/>
                        <a:headEnd/>
                        <a:tailEnd/>
                      </a:ln>
                      <a:effectLst/>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1219200" y="304800"/>
            <a:ext cx="7924800" cy="762000"/>
          </a:xfrm>
          <a:solidFill>
            <a:schemeClr val="bg1"/>
          </a:solidFill>
        </p:spPr>
        <p:txBody>
          <a:bodyPr/>
          <a:lstStyle/>
          <a:p>
            <a:pPr>
              <a:defRPr/>
            </a:pPr>
            <a:r>
              <a:rPr lang="es-ES_tradnl" b="1" i="1">
                <a:solidFill>
                  <a:schemeClr val="accent1"/>
                </a:solidFill>
                <a:effectLst>
                  <a:outerShdw blurRad="38100" dist="38100" dir="2700000" algn="tl">
                    <a:srgbClr val="000000"/>
                  </a:outerShdw>
                </a:effectLst>
                <a:latin typeface="Arial" charset="0"/>
              </a:rPr>
              <a:t>Fibra Óptica </a:t>
            </a:r>
          </a:p>
        </p:txBody>
      </p:sp>
      <p:pic>
        <p:nvPicPr>
          <p:cNvPr id="25603" name="Picture 3" descr="fo1"/>
          <p:cNvPicPr>
            <a:picLocks noChangeAspect="1" noChangeArrowheads="1"/>
          </p:cNvPicPr>
          <p:nvPr/>
        </p:nvPicPr>
        <p:blipFill>
          <a:blip r:embed="rId3" cstate="print"/>
          <a:srcRect/>
          <a:stretch>
            <a:fillRect/>
          </a:stretch>
        </p:blipFill>
        <p:spPr bwMode="auto">
          <a:xfrm>
            <a:off x="0" y="1219200"/>
            <a:ext cx="9144000" cy="5638800"/>
          </a:xfrm>
          <a:prstGeom prst="rect">
            <a:avLst/>
          </a:prstGeom>
          <a:noFill/>
          <a:ln w="76200">
            <a:solidFill>
              <a:schemeClr val="accent1"/>
            </a:solid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1026"/>
          <p:cNvSpPr>
            <a:spLocks noGrp="1" noChangeArrowheads="1"/>
          </p:cNvSpPr>
          <p:nvPr>
            <p:ph type="title"/>
          </p:nvPr>
        </p:nvSpPr>
        <p:spPr>
          <a:xfrm>
            <a:off x="0" y="0"/>
            <a:ext cx="9144000" cy="1460500"/>
          </a:xfrm>
          <a:solidFill>
            <a:schemeClr val="accent2">
              <a:lumMod val="10000"/>
              <a:lumOff val="90000"/>
            </a:schemeClr>
          </a:solidFill>
          <a:ln w="76200">
            <a:solidFill>
              <a:schemeClr val="bg1">
                <a:lumMod val="40000"/>
                <a:lumOff val="60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i="1">
                <a:solidFill>
                  <a:schemeClr val="accent2">
                    <a:lumMod val="75000"/>
                    <a:lumOff val="25000"/>
                  </a:schemeClr>
                </a:solidFill>
                <a:effectLst>
                  <a:outerShdw blurRad="38100" dist="38100" dir="2700000" algn="tl">
                    <a:srgbClr val="000000"/>
                  </a:outerShdw>
                </a:effectLst>
                <a:latin typeface="Tahoma" pitchFamily="34" charset="0"/>
              </a:rPr>
              <a:t>CANALES DE TRANSMISION</a:t>
            </a:r>
            <a:br>
              <a:rPr lang="es-ES_tradnl" i="1">
                <a:solidFill>
                  <a:schemeClr val="accent2">
                    <a:lumMod val="75000"/>
                    <a:lumOff val="25000"/>
                  </a:schemeClr>
                </a:solidFill>
                <a:effectLst>
                  <a:outerShdw blurRad="38100" dist="38100" dir="2700000" algn="tl">
                    <a:srgbClr val="000000"/>
                  </a:outerShdw>
                </a:effectLst>
                <a:latin typeface="Tahoma" pitchFamily="34" charset="0"/>
              </a:rPr>
            </a:br>
            <a:r>
              <a:rPr lang="es-ES_tradnl" i="1">
                <a:solidFill>
                  <a:schemeClr val="accent2">
                    <a:lumMod val="75000"/>
                    <a:lumOff val="25000"/>
                  </a:schemeClr>
                </a:solidFill>
                <a:effectLst>
                  <a:outerShdw blurRad="38100" dist="38100" dir="2700000" algn="tl">
                    <a:srgbClr val="000000"/>
                  </a:outerShdw>
                </a:effectLst>
                <a:latin typeface="Tahoma" pitchFamily="34" charset="0"/>
              </a:rPr>
              <a:t>VENTAJAS DE LAS FIBRAS OPTICAS</a:t>
            </a:r>
          </a:p>
        </p:txBody>
      </p:sp>
      <p:sp>
        <p:nvSpPr>
          <p:cNvPr id="26627" name="Freeform 1027"/>
          <p:cNvSpPr>
            <a:spLocks/>
          </p:cNvSpPr>
          <p:nvPr/>
        </p:nvSpPr>
        <p:spPr bwMode="auto">
          <a:xfrm>
            <a:off x="560388" y="1538288"/>
            <a:ext cx="8154987" cy="1587"/>
          </a:xfrm>
          <a:custGeom>
            <a:avLst/>
            <a:gdLst>
              <a:gd name="T0" fmla="*/ 0 w 5564"/>
              <a:gd name="T1" fmla="*/ 0 h 1"/>
              <a:gd name="T2" fmla="*/ 2147483647 w 5564"/>
              <a:gd name="T3" fmla="*/ 0 h 1"/>
              <a:gd name="T4" fmla="*/ 0 60000 65536"/>
              <a:gd name="T5" fmla="*/ 0 60000 65536"/>
              <a:gd name="T6" fmla="*/ 0 w 5564"/>
              <a:gd name="T7" fmla="*/ 0 h 1"/>
              <a:gd name="T8" fmla="*/ 5564 w 5564"/>
              <a:gd name="T9" fmla="*/ 1 h 1"/>
            </a:gdLst>
            <a:ahLst/>
            <a:cxnLst>
              <a:cxn ang="T4">
                <a:pos x="T0" y="T1"/>
              </a:cxn>
              <a:cxn ang="T5">
                <a:pos x="T2" y="T3"/>
              </a:cxn>
            </a:cxnLst>
            <a:rect l="T6" t="T7" r="T8" b="T9"/>
            <a:pathLst>
              <a:path w="5564" h="1">
                <a:moveTo>
                  <a:pt x="0" y="0"/>
                </a:moveTo>
                <a:lnTo>
                  <a:pt x="5563" y="0"/>
                </a:lnTo>
              </a:path>
            </a:pathLst>
          </a:custGeom>
          <a:noFill/>
          <a:ln w="635">
            <a:solidFill>
              <a:srgbClr val="0000FF"/>
            </a:solidFill>
            <a:round/>
            <a:headEnd/>
            <a:tailEnd/>
          </a:ln>
        </p:spPr>
        <p:txBody>
          <a:bodyPr/>
          <a:lstStyle/>
          <a:p>
            <a:endParaRPr lang="es-ES"/>
          </a:p>
        </p:txBody>
      </p:sp>
      <p:sp>
        <p:nvSpPr>
          <p:cNvPr id="125956" name="Rectangle 1028"/>
          <p:cNvSpPr>
            <a:spLocks noGrp="1" noChangeArrowheads="1"/>
          </p:cNvSpPr>
          <p:nvPr>
            <p:ph type="body" idx="1"/>
          </p:nvPr>
        </p:nvSpPr>
        <p:spPr>
          <a:xfrm>
            <a:off x="179512" y="1600200"/>
            <a:ext cx="8784976" cy="4959350"/>
          </a:xfrm>
          <a:solidFill>
            <a:schemeClr val="bg1">
              <a:lumMod val="40000"/>
              <a:lumOff val="60000"/>
            </a:schemeClr>
          </a:solidFill>
          <a:ln w="76200">
            <a:solidFill>
              <a:schemeClr val="bg1">
                <a:lumMod val="50000"/>
              </a:schemeClr>
            </a:solidFill>
          </a:ln>
        </p:spPr>
        <p:txBody>
          <a:bodyPr wrap="none"/>
          <a:lstStyle/>
          <a:p>
            <a:pPr marL="596900" indent="-596900">
              <a:lnSpc>
                <a:spcPct val="91000"/>
              </a:lnSpc>
              <a:spcBef>
                <a:spcPct val="0"/>
              </a:spcBef>
              <a:buClr>
                <a:schemeClr val="folHlink"/>
              </a:buClr>
              <a:buSzPct val="125000"/>
              <a:buFont typeface="Wingdings" pitchFamily="2" charset="2"/>
              <a:buChar char="Ø"/>
              <a:tabLst>
                <a:tab pos="390525" algn="r"/>
              </a:tabLst>
            </a:pPr>
            <a:r>
              <a:rPr lang="es-ES_tradnl" sz="2500" b="1" i="1" dirty="0">
                <a:effectLst>
                  <a:outerShdw blurRad="38100" dist="38100" dir="2700000" algn="tl">
                    <a:srgbClr val="000000"/>
                  </a:outerShdw>
                </a:effectLst>
                <a:latin typeface="Arial" pitchFamily="34" charset="0"/>
              </a:rPr>
              <a:t>Inviolabilidad de la información</a:t>
            </a:r>
          </a:p>
          <a:p>
            <a:pPr marL="596900" indent="-596900">
              <a:lnSpc>
                <a:spcPct val="91000"/>
              </a:lnSpc>
              <a:spcBef>
                <a:spcPct val="61000"/>
              </a:spcBef>
              <a:buClr>
                <a:schemeClr val="folHlink"/>
              </a:buClr>
              <a:buSzPct val="125000"/>
              <a:buFont typeface="Wingdings" pitchFamily="2" charset="2"/>
              <a:buChar char="Ø"/>
              <a:tabLst>
                <a:tab pos="390525" algn="r"/>
              </a:tabLst>
            </a:pPr>
            <a:r>
              <a:rPr lang="es-ES_tradnl" sz="2500" b="1" i="1" dirty="0">
                <a:effectLst>
                  <a:outerShdw blurRad="38100" dist="38100" dir="2700000" algn="tl">
                    <a:srgbClr val="000000"/>
                  </a:outerShdw>
                </a:effectLst>
                <a:latin typeface="Arial" pitchFamily="34" charset="0"/>
              </a:rPr>
              <a:t>Eliminación de lazos de Tierra</a:t>
            </a:r>
          </a:p>
          <a:p>
            <a:pPr marL="596900" indent="-596900">
              <a:lnSpc>
                <a:spcPct val="91000"/>
              </a:lnSpc>
              <a:spcBef>
                <a:spcPct val="61000"/>
              </a:spcBef>
              <a:buClr>
                <a:schemeClr val="folHlink"/>
              </a:buClr>
              <a:buSzPct val="125000"/>
              <a:buFont typeface="Wingdings" pitchFamily="2" charset="2"/>
              <a:buChar char="Ø"/>
              <a:tabLst>
                <a:tab pos="390525" algn="r"/>
              </a:tabLst>
            </a:pPr>
            <a:r>
              <a:rPr lang="es-ES_tradnl" sz="2500" b="1" i="1" dirty="0">
                <a:effectLst>
                  <a:outerShdw blurRad="38100" dist="38100" dir="2700000" algn="tl">
                    <a:srgbClr val="000000"/>
                  </a:outerShdw>
                </a:effectLst>
                <a:latin typeface="Arial" pitchFamily="34" charset="0"/>
              </a:rPr>
              <a:t>Inmunidad a descargas Atmosféricas</a:t>
            </a:r>
          </a:p>
          <a:p>
            <a:pPr marL="596900" indent="-596900">
              <a:lnSpc>
                <a:spcPct val="91000"/>
              </a:lnSpc>
              <a:spcBef>
                <a:spcPct val="61000"/>
              </a:spcBef>
              <a:buClr>
                <a:schemeClr val="folHlink"/>
              </a:buClr>
              <a:buSzPct val="125000"/>
              <a:buFont typeface="Wingdings" pitchFamily="2" charset="2"/>
              <a:buChar char="Ø"/>
              <a:tabLst>
                <a:tab pos="390525" algn="r"/>
              </a:tabLst>
            </a:pPr>
            <a:r>
              <a:rPr lang="es-ES_tradnl" sz="2500" b="1" i="1" dirty="0">
                <a:effectLst>
                  <a:outerShdw blurRad="38100" dist="38100" dir="2700000" algn="tl">
                    <a:srgbClr val="000000"/>
                  </a:outerShdw>
                </a:effectLst>
                <a:latin typeface="Arial" pitchFamily="34" charset="0"/>
              </a:rPr>
              <a:t>Inmunidad a las interferencias electromagnéticas</a:t>
            </a:r>
          </a:p>
          <a:p>
            <a:pPr marL="596900" indent="-596900">
              <a:lnSpc>
                <a:spcPct val="91000"/>
              </a:lnSpc>
              <a:spcBef>
                <a:spcPct val="61000"/>
              </a:spcBef>
              <a:buClr>
                <a:schemeClr val="folHlink"/>
              </a:buClr>
              <a:buSzPct val="125000"/>
              <a:buFont typeface="Wingdings" pitchFamily="2" charset="2"/>
              <a:buChar char="Ø"/>
              <a:tabLst>
                <a:tab pos="390525" algn="r"/>
              </a:tabLst>
            </a:pPr>
            <a:r>
              <a:rPr lang="es-ES_tradnl" sz="2500" b="1" i="1" dirty="0">
                <a:effectLst>
                  <a:outerShdw blurRad="38100" dist="38100" dir="2700000" algn="tl">
                    <a:srgbClr val="000000"/>
                  </a:outerShdw>
                </a:effectLst>
                <a:latin typeface="Arial" pitchFamily="34" charset="0"/>
              </a:rPr>
              <a:t>Seguridad ?????</a:t>
            </a:r>
          </a:p>
          <a:p>
            <a:pPr marL="596900" indent="-596900">
              <a:lnSpc>
                <a:spcPct val="91000"/>
              </a:lnSpc>
              <a:spcBef>
                <a:spcPct val="61000"/>
              </a:spcBef>
              <a:buClr>
                <a:schemeClr val="folHlink"/>
              </a:buClr>
              <a:buSzPct val="125000"/>
              <a:buFont typeface="Wingdings" pitchFamily="2" charset="2"/>
              <a:buChar char="Ø"/>
              <a:tabLst>
                <a:tab pos="390525" algn="r"/>
              </a:tabLst>
            </a:pPr>
            <a:r>
              <a:rPr lang="es-ES_tradnl" sz="2500" b="1" i="1" dirty="0">
                <a:effectLst>
                  <a:outerShdw blurRad="38100" dist="38100" dir="2700000" algn="tl">
                    <a:srgbClr val="000000"/>
                  </a:outerShdw>
                </a:effectLst>
                <a:latin typeface="Arial" pitchFamily="34" charset="0"/>
              </a:rPr>
              <a:t>Posibilidad de trabajar a mayor velocidad</a:t>
            </a:r>
          </a:p>
          <a:p>
            <a:pPr marL="596900" indent="-596900">
              <a:lnSpc>
                <a:spcPct val="91000"/>
              </a:lnSpc>
              <a:spcBef>
                <a:spcPct val="61000"/>
              </a:spcBef>
              <a:buClr>
                <a:schemeClr val="folHlink"/>
              </a:buClr>
              <a:buSzPct val="125000"/>
              <a:buFont typeface="Wingdings" pitchFamily="2" charset="2"/>
              <a:buChar char="Ø"/>
              <a:tabLst>
                <a:tab pos="390525" algn="r"/>
              </a:tabLst>
            </a:pPr>
            <a:r>
              <a:rPr lang="es-ES_tradnl" sz="2500" b="1" i="1" dirty="0">
                <a:effectLst>
                  <a:outerShdw blurRad="38100" dist="38100" dir="2700000" algn="tl">
                    <a:srgbClr val="000000"/>
                  </a:outerShdw>
                </a:effectLst>
                <a:latin typeface="Arial" pitchFamily="34" charset="0"/>
              </a:rPr>
              <a:t>Facilidad de Instalación???   </a:t>
            </a:r>
            <a:r>
              <a:rPr lang="es-ES_tradnl" sz="2500" b="1" i="1" dirty="0">
                <a:effectLst>
                  <a:outerShdw blurRad="38100" dist="38100" dir="2700000" algn="tl">
                    <a:srgbClr val="000000"/>
                  </a:outerShdw>
                </a:effectLst>
                <a:latin typeface="Arial" pitchFamily="34" charset="0"/>
                <a:sym typeface="Wingdings" pitchFamily="2" charset="2"/>
              </a:rPr>
              <a:t></a:t>
            </a:r>
            <a:r>
              <a:rPr lang="es-ES_tradnl" sz="2500" b="1" i="1" dirty="0">
                <a:effectLst>
                  <a:outerShdw blurRad="38100" dist="38100" dir="2700000" algn="tl">
                    <a:srgbClr val="000000"/>
                  </a:outerShdw>
                </a:effectLst>
                <a:latin typeface="Arial" pitchFamily="34" charset="0"/>
              </a:rPr>
              <a:t> </a:t>
            </a:r>
            <a:r>
              <a:rPr lang="es-ES_tradnl" sz="2500" b="1" i="1" dirty="0">
                <a:effectLst>
                  <a:outerShdw blurRad="38100" dist="38100" dir="2700000" algn="tl">
                    <a:srgbClr val="000000"/>
                  </a:outerShdw>
                </a:effectLst>
                <a:latin typeface="Arial" pitchFamily="34" charset="0"/>
                <a:sym typeface="Wingdings" pitchFamily="2" charset="2"/>
              </a:rPr>
              <a:t></a:t>
            </a:r>
            <a:r>
              <a:rPr lang="es-ES_tradnl" sz="2500" b="1" i="1" dirty="0">
                <a:effectLst>
                  <a:outerShdw blurRad="38100" dist="38100" dir="2700000" algn="tl">
                    <a:srgbClr val="000000"/>
                  </a:outerShdw>
                </a:effectLst>
                <a:latin typeface="Arial" pitchFamily="34" charset="0"/>
              </a:rPr>
              <a:t> (Capacitación)</a:t>
            </a:r>
          </a:p>
          <a:p>
            <a:pPr marL="596900" indent="-596900">
              <a:lnSpc>
                <a:spcPct val="91000"/>
              </a:lnSpc>
              <a:spcBef>
                <a:spcPct val="61000"/>
              </a:spcBef>
              <a:buClr>
                <a:schemeClr val="folHlink"/>
              </a:buClr>
              <a:buSzPct val="125000"/>
              <a:buFont typeface="Wingdings" pitchFamily="2" charset="2"/>
              <a:buChar char="Ø"/>
              <a:tabLst>
                <a:tab pos="390525" algn="r"/>
              </a:tabLst>
            </a:pPr>
            <a:r>
              <a:rPr lang="es-ES_tradnl" sz="2500" b="1" i="1" dirty="0">
                <a:effectLst>
                  <a:outerShdw blurRad="38100" dist="38100" dir="2700000" algn="tl">
                    <a:srgbClr val="000000"/>
                  </a:outerShdw>
                </a:effectLst>
                <a:latin typeface="Arial" pitchFamily="34" charset="0"/>
              </a:rPr>
              <a:t>Baja Atenuación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050"/>
          <p:cNvSpPr>
            <a:spLocks noGrp="1" noChangeArrowheads="1"/>
          </p:cNvSpPr>
          <p:nvPr>
            <p:ph type="title"/>
          </p:nvPr>
        </p:nvSpPr>
        <p:spPr>
          <a:xfrm>
            <a:off x="827584" y="128326"/>
            <a:ext cx="7630616" cy="1371600"/>
          </a:xfrm>
          <a:solidFill>
            <a:schemeClr val="accent2">
              <a:lumMod val="10000"/>
              <a:lumOff val="90000"/>
            </a:schemeClr>
          </a:solidFill>
          <a:ln w="76200">
            <a:solidFill>
              <a:schemeClr val="bg1">
                <a:lumMod val="40000"/>
                <a:lumOff val="60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i="1" dirty="0">
                <a:solidFill>
                  <a:schemeClr val="accent2">
                    <a:lumMod val="75000"/>
                    <a:lumOff val="25000"/>
                  </a:schemeClr>
                </a:solidFill>
                <a:effectLst>
                  <a:outerShdw blurRad="38100" dist="38100" dir="2700000" algn="tl">
                    <a:srgbClr val="000000"/>
                  </a:outerShdw>
                </a:effectLst>
                <a:latin typeface="Tahoma" pitchFamily="34" charset="0"/>
              </a:rPr>
              <a:t>Fibra Óptica</a:t>
            </a:r>
            <a:br>
              <a:rPr lang="es-ES_tradnl" i="1" dirty="0">
                <a:solidFill>
                  <a:schemeClr val="accent2">
                    <a:lumMod val="75000"/>
                    <a:lumOff val="25000"/>
                  </a:schemeClr>
                </a:solidFill>
                <a:effectLst>
                  <a:outerShdw blurRad="38100" dist="38100" dir="2700000" algn="tl">
                    <a:srgbClr val="000000"/>
                  </a:outerShdw>
                </a:effectLst>
                <a:latin typeface="Tahoma" pitchFamily="34" charset="0"/>
              </a:rPr>
            </a:br>
            <a:r>
              <a:rPr lang="es-ES_tradnl" i="1" dirty="0">
                <a:solidFill>
                  <a:schemeClr val="accent2">
                    <a:lumMod val="75000"/>
                    <a:lumOff val="25000"/>
                  </a:schemeClr>
                </a:solidFill>
                <a:effectLst>
                  <a:outerShdw blurRad="38100" dist="38100" dir="2700000" algn="tl">
                    <a:srgbClr val="000000"/>
                  </a:outerShdw>
                </a:effectLst>
                <a:latin typeface="Tahoma" pitchFamily="34" charset="0"/>
              </a:rPr>
              <a:t>Tipos </a:t>
            </a:r>
          </a:p>
        </p:txBody>
      </p:sp>
      <p:sp>
        <p:nvSpPr>
          <p:cNvPr id="27651" name="Text Box 2051"/>
          <p:cNvSpPr txBox="1">
            <a:spLocks noChangeArrowheads="1"/>
          </p:cNvSpPr>
          <p:nvPr/>
        </p:nvSpPr>
        <p:spPr bwMode="auto">
          <a:xfrm>
            <a:off x="374637" y="2169132"/>
            <a:ext cx="3544888" cy="769441"/>
          </a:xfrm>
          <a:prstGeom prst="rect">
            <a:avLst/>
          </a:prstGeom>
          <a:solidFill>
            <a:schemeClr val="bg1">
              <a:lumMod val="40000"/>
              <a:lumOff val="60000"/>
            </a:schemeClr>
          </a:solidFill>
          <a:ln w="9525">
            <a:solidFill>
              <a:schemeClr val="bg1">
                <a:lumMod val="50000"/>
              </a:schemeClr>
            </a:solidFill>
            <a:miter lim="800000"/>
            <a:headEnd/>
            <a:tailEnd/>
          </a:ln>
        </p:spPr>
        <p:txBody>
          <a:bodyPr>
            <a:spAutoFit/>
          </a:bodyPr>
          <a:lstStyle/>
          <a:p>
            <a:pPr algn="ctr"/>
            <a:r>
              <a:rPr lang="es-ES_tradnl" sz="4400" b="1" i="1" dirty="0" err="1">
                <a:latin typeface="Arial" pitchFamily="34" charset="0"/>
              </a:rPr>
              <a:t>Monomodo</a:t>
            </a:r>
            <a:endParaRPr lang="es-AR" sz="4400" b="1" i="1" dirty="0">
              <a:latin typeface="Arial" pitchFamily="34" charset="0"/>
            </a:endParaRPr>
          </a:p>
        </p:txBody>
      </p:sp>
      <p:sp>
        <p:nvSpPr>
          <p:cNvPr id="6" name="Text Box 2051"/>
          <p:cNvSpPr txBox="1">
            <a:spLocks noChangeArrowheads="1"/>
          </p:cNvSpPr>
          <p:nvPr/>
        </p:nvSpPr>
        <p:spPr bwMode="auto">
          <a:xfrm>
            <a:off x="383348" y="4949279"/>
            <a:ext cx="3544888" cy="769441"/>
          </a:xfrm>
          <a:prstGeom prst="rect">
            <a:avLst/>
          </a:prstGeom>
          <a:solidFill>
            <a:schemeClr val="bg1">
              <a:lumMod val="40000"/>
              <a:lumOff val="60000"/>
            </a:schemeClr>
          </a:solidFill>
          <a:ln w="9525">
            <a:solidFill>
              <a:schemeClr val="bg1">
                <a:lumMod val="50000"/>
              </a:schemeClr>
            </a:solidFill>
            <a:miter lim="800000"/>
            <a:headEnd/>
            <a:tailEnd/>
          </a:ln>
        </p:spPr>
        <p:txBody>
          <a:bodyPr>
            <a:spAutoFit/>
          </a:bodyPr>
          <a:lstStyle/>
          <a:p>
            <a:pPr algn="ctr"/>
            <a:r>
              <a:rPr lang="es-ES_tradnl" sz="4400" b="1" i="1" dirty="0">
                <a:latin typeface="Arial" pitchFamily="34" charset="0"/>
              </a:rPr>
              <a:t>Multimodo</a:t>
            </a:r>
            <a:endParaRPr lang="es-AR" sz="4400" b="1" i="1" dirty="0">
              <a:latin typeface="Arial" pitchFamily="34" charset="0"/>
            </a:endParaRPr>
          </a:p>
        </p:txBody>
      </p:sp>
      <p:pic>
        <p:nvPicPr>
          <p:cNvPr id="2" name="Imagen 1"/>
          <p:cNvPicPr>
            <a:picLocks noChangeAspect="1"/>
          </p:cNvPicPr>
          <p:nvPr/>
        </p:nvPicPr>
        <p:blipFill>
          <a:blip r:embed="rId3"/>
          <a:stretch>
            <a:fillRect/>
          </a:stretch>
        </p:blipFill>
        <p:spPr>
          <a:xfrm>
            <a:off x="4067944" y="1916832"/>
            <a:ext cx="4968552" cy="4752528"/>
          </a:xfrm>
          <a:prstGeom prst="rect">
            <a:avLst/>
          </a:prstGeom>
          <a:ln w="76200">
            <a:solidFill>
              <a:schemeClr val="bg1">
                <a:lumMod val="50000"/>
              </a:schemeClr>
            </a:solidFill>
          </a:ln>
        </p:spPr>
      </p:pic>
      <p:pic>
        <p:nvPicPr>
          <p:cNvPr id="3" name="Imagen 2"/>
          <p:cNvPicPr>
            <a:picLocks noChangeAspect="1"/>
          </p:cNvPicPr>
          <p:nvPr/>
        </p:nvPicPr>
        <p:blipFill>
          <a:blip r:embed="rId4"/>
          <a:stretch>
            <a:fillRect/>
          </a:stretch>
        </p:blipFill>
        <p:spPr>
          <a:xfrm>
            <a:off x="4080356" y="1921605"/>
            <a:ext cx="4956140" cy="4747755"/>
          </a:xfrm>
          <a:prstGeom prst="rect">
            <a:avLst/>
          </a:prstGeom>
          <a:ln w="76200">
            <a:solidFill>
              <a:schemeClr val="bg1">
                <a:lumMod val="50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26978"/>
                                        </p:tgtEl>
                                        <p:attrNameLst>
                                          <p:attrName>style.visibility</p:attrName>
                                        </p:attrNameLst>
                                      </p:cBhvr>
                                      <p:to>
                                        <p:strVal val="visible"/>
                                      </p:to>
                                    </p:set>
                                    <p:anim calcmode="lin" valueType="num">
                                      <p:cBhvr>
                                        <p:cTn id="7" dur="1000" fill="hold"/>
                                        <p:tgtEl>
                                          <p:spTgt spid="126978"/>
                                        </p:tgtEl>
                                        <p:attrNameLst>
                                          <p:attrName>ppt_w</p:attrName>
                                        </p:attrNameLst>
                                      </p:cBhvr>
                                      <p:tavLst>
                                        <p:tav tm="0">
                                          <p:val>
                                            <p:fltVal val="0"/>
                                          </p:val>
                                        </p:tav>
                                        <p:tav tm="100000">
                                          <p:val>
                                            <p:strVal val="#ppt_w"/>
                                          </p:val>
                                        </p:tav>
                                      </p:tavLst>
                                    </p:anim>
                                    <p:anim calcmode="lin" valueType="num">
                                      <p:cBhvr>
                                        <p:cTn id="8" dur="1000" fill="hold"/>
                                        <p:tgtEl>
                                          <p:spTgt spid="126978"/>
                                        </p:tgtEl>
                                        <p:attrNameLst>
                                          <p:attrName>ppt_h</p:attrName>
                                        </p:attrNameLst>
                                      </p:cBhvr>
                                      <p:tavLst>
                                        <p:tav tm="0">
                                          <p:val>
                                            <p:fltVal val="0"/>
                                          </p:val>
                                        </p:tav>
                                        <p:tav tm="100000">
                                          <p:val>
                                            <p:strVal val="#ppt_h"/>
                                          </p:val>
                                        </p:tav>
                                      </p:tavLst>
                                    </p:anim>
                                    <p:anim calcmode="lin" valueType="num">
                                      <p:cBhvr>
                                        <p:cTn id="9" dur="1000" fill="hold"/>
                                        <p:tgtEl>
                                          <p:spTgt spid="126978"/>
                                        </p:tgtEl>
                                        <p:attrNameLst>
                                          <p:attrName>style.rotation</p:attrName>
                                        </p:attrNameLst>
                                      </p:cBhvr>
                                      <p:tavLst>
                                        <p:tav tm="0">
                                          <p:val>
                                            <p:fltVal val="90"/>
                                          </p:val>
                                        </p:tav>
                                        <p:tav tm="100000">
                                          <p:val>
                                            <p:fltVal val="0"/>
                                          </p:val>
                                        </p:tav>
                                      </p:tavLst>
                                    </p:anim>
                                    <p:animEffect transition="in" filter="fade">
                                      <p:cBhvr>
                                        <p:cTn id="10" dur="1000"/>
                                        <p:tgtEl>
                                          <p:spTgt spid="12697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7651"/>
                                        </p:tgtEl>
                                        <p:attrNameLst>
                                          <p:attrName>style.visibility</p:attrName>
                                        </p:attrNameLst>
                                      </p:cBhvr>
                                      <p:to>
                                        <p:strVal val="visible"/>
                                      </p:to>
                                    </p:set>
                                    <p:anim calcmode="lin" valueType="num">
                                      <p:cBhvr>
                                        <p:cTn id="15" dur="1000" fill="hold"/>
                                        <p:tgtEl>
                                          <p:spTgt spid="27651"/>
                                        </p:tgtEl>
                                        <p:attrNameLst>
                                          <p:attrName>ppt_w</p:attrName>
                                        </p:attrNameLst>
                                      </p:cBhvr>
                                      <p:tavLst>
                                        <p:tav tm="0">
                                          <p:val>
                                            <p:fltVal val="0"/>
                                          </p:val>
                                        </p:tav>
                                        <p:tav tm="100000">
                                          <p:val>
                                            <p:strVal val="#ppt_w"/>
                                          </p:val>
                                        </p:tav>
                                      </p:tavLst>
                                    </p:anim>
                                    <p:anim calcmode="lin" valueType="num">
                                      <p:cBhvr>
                                        <p:cTn id="16" dur="1000" fill="hold"/>
                                        <p:tgtEl>
                                          <p:spTgt spid="27651"/>
                                        </p:tgtEl>
                                        <p:attrNameLst>
                                          <p:attrName>ppt_h</p:attrName>
                                        </p:attrNameLst>
                                      </p:cBhvr>
                                      <p:tavLst>
                                        <p:tav tm="0">
                                          <p:val>
                                            <p:fltVal val="0"/>
                                          </p:val>
                                        </p:tav>
                                        <p:tav tm="100000">
                                          <p:val>
                                            <p:strVal val="#ppt_h"/>
                                          </p:val>
                                        </p:tav>
                                      </p:tavLst>
                                    </p:anim>
                                    <p:anim calcmode="lin" valueType="num">
                                      <p:cBhvr>
                                        <p:cTn id="17" dur="1000" fill="hold"/>
                                        <p:tgtEl>
                                          <p:spTgt spid="27651"/>
                                        </p:tgtEl>
                                        <p:attrNameLst>
                                          <p:attrName>style.rotation</p:attrName>
                                        </p:attrNameLst>
                                      </p:cBhvr>
                                      <p:tavLst>
                                        <p:tav tm="0">
                                          <p:val>
                                            <p:fltVal val="90"/>
                                          </p:val>
                                        </p:tav>
                                        <p:tav tm="100000">
                                          <p:val>
                                            <p:fltVal val="0"/>
                                          </p:val>
                                        </p:tav>
                                      </p:tavLst>
                                    </p:anim>
                                    <p:animEffect transition="in" filter="fade">
                                      <p:cBhvr>
                                        <p:cTn id="18" dur="1000"/>
                                        <p:tgtEl>
                                          <p:spTgt spid="27651"/>
                                        </p:tgtEl>
                                      </p:cBhvr>
                                    </p:animEffect>
                                  </p:childTnLst>
                                </p:cTn>
                              </p:par>
                              <p:par>
                                <p:cTn id="19" presetID="3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1000" fill="hold"/>
                                        <p:tgtEl>
                                          <p:spTgt spid="2"/>
                                        </p:tgtEl>
                                        <p:attrNameLst>
                                          <p:attrName>ppt_w</p:attrName>
                                        </p:attrNameLst>
                                      </p:cBhvr>
                                      <p:tavLst>
                                        <p:tav tm="0">
                                          <p:val>
                                            <p:fltVal val="0"/>
                                          </p:val>
                                        </p:tav>
                                        <p:tav tm="100000">
                                          <p:val>
                                            <p:strVal val="#ppt_w"/>
                                          </p:val>
                                        </p:tav>
                                      </p:tavLst>
                                    </p:anim>
                                    <p:anim calcmode="lin" valueType="num">
                                      <p:cBhvr>
                                        <p:cTn id="22" dur="1000" fill="hold"/>
                                        <p:tgtEl>
                                          <p:spTgt spid="2"/>
                                        </p:tgtEl>
                                        <p:attrNameLst>
                                          <p:attrName>ppt_h</p:attrName>
                                        </p:attrNameLst>
                                      </p:cBhvr>
                                      <p:tavLst>
                                        <p:tav tm="0">
                                          <p:val>
                                            <p:fltVal val="0"/>
                                          </p:val>
                                        </p:tav>
                                        <p:tav tm="100000">
                                          <p:val>
                                            <p:strVal val="#ppt_h"/>
                                          </p:val>
                                        </p:tav>
                                      </p:tavLst>
                                    </p:anim>
                                    <p:anim calcmode="lin" valueType="num">
                                      <p:cBhvr>
                                        <p:cTn id="23" dur="1000" fill="hold"/>
                                        <p:tgtEl>
                                          <p:spTgt spid="2"/>
                                        </p:tgtEl>
                                        <p:attrNameLst>
                                          <p:attrName>style.rotation</p:attrName>
                                        </p:attrNameLst>
                                      </p:cBhvr>
                                      <p:tavLst>
                                        <p:tav tm="0">
                                          <p:val>
                                            <p:fltVal val="90"/>
                                          </p:val>
                                        </p:tav>
                                        <p:tav tm="100000">
                                          <p:val>
                                            <p:fltVal val="0"/>
                                          </p:val>
                                        </p:tav>
                                      </p:tavLst>
                                    </p:anim>
                                    <p:animEffect transition="in" filter="fade">
                                      <p:cBhvr>
                                        <p:cTn id="24" dur="10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xit" presetSubtype="32" fill="hold" grpId="1" nodeType="clickEffect">
                                  <p:stCondLst>
                                    <p:cond delay="0"/>
                                  </p:stCondLst>
                                  <p:childTnLst>
                                    <p:anim calcmode="lin" valueType="num">
                                      <p:cBhvr>
                                        <p:cTn id="28" dur="500"/>
                                        <p:tgtEl>
                                          <p:spTgt spid="27651"/>
                                        </p:tgtEl>
                                        <p:attrNameLst>
                                          <p:attrName>ppt_w</p:attrName>
                                        </p:attrNameLst>
                                      </p:cBhvr>
                                      <p:tavLst>
                                        <p:tav tm="0">
                                          <p:val>
                                            <p:strVal val="ppt_w"/>
                                          </p:val>
                                        </p:tav>
                                        <p:tav tm="100000">
                                          <p:val>
                                            <p:fltVal val="0"/>
                                          </p:val>
                                        </p:tav>
                                      </p:tavLst>
                                    </p:anim>
                                    <p:anim calcmode="lin" valueType="num">
                                      <p:cBhvr>
                                        <p:cTn id="29" dur="500"/>
                                        <p:tgtEl>
                                          <p:spTgt spid="27651"/>
                                        </p:tgtEl>
                                        <p:attrNameLst>
                                          <p:attrName>ppt_h</p:attrName>
                                        </p:attrNameLst>
                                      </p:cBhvr>
                                      <p:tavLst>
                                        <p:tav tm="0">
                                          <p:val>
                                            <p:strVal val="ppt_h"/>
                                          </p:val>
                                        </p:tav>
                                        <p:tav tm="100000">
                                          <p:val>
                                            <p:fltVal val="0"/>
                                          </p:val>
                                        </p:tav>
                                      </p:tavLst>
                                    </p:anim>
                                    <p:animEffect transition="out" filter="fade">
                                      <p:cBhvr>
                                        <p:cTn id="30" dur="500"/>
                                        <p:tgtEl>
                                          <p:spTgt spid="27651"/>
                                        </p:tgtEl>
                                      </p:cBhvr>
                                    </p:animEffect>
                                    <p:set>
                                      <p:cBhvr>
                                        <p:cTn id="31" dur="1" fill="hold">
                                          <p:stCondLst>
                                            <p:cond delay="499"/>
                                          </p:stCondLst>
                                        </p:cTn>
                                        <p:tgtEl>
                                          <p:spTgt spid="27651"/>
                                        </p:tgtEl>
                                        <p:attrNameLst>
                                          <p:attrName>style.visibility</p:attrName>
                                        </p:attrNameLst>
                                      </p:cBhvr>
                                      <p:to>
                                        <p:strVal val="hidden"/>
                                      </p:to>
                                    </p:set>
                                  </p:childTnLst>
                                </p:cTn>
                              </p:par>
                              <p:par>
                                <p:cTn id="32" presetID="53" presetClass="exit" presetSubtype="32" fill="hold" nodeType="withEffect">
                                  <p:stCondLst>
                                    <p:cond delay="0"/>
                                  </p:stCondLst>
                                  <p:childTnLst>
                                    <p:anim calcmode="lin" valueType="num">
                                      <p:cBhvr>
                                        <p:cTn id="33" dur="500"/>
                                        <p:tgtEl>
                                          <p:spTgt spid="2"/>
                                        </p:tgtEl>
                                        <p:attrNameLst>
                                          <p:attrName>ppt_w</p:attrName>
                                        </p:attrNameLst>
                                      </p:cBhvr>
                                      <p:tavLst>
                                        <p:tav tm="0">
                                          <p:val>
                                            <p:strVal val="ppt_w"/>
                                          </p:val>
                                        </p:tav>
                                        <p:tav tm="100000">
                                          <p:val>
                                            <p:fltVal val="0"/>
                                          </p:val>
                                        </p:tav>
                                      </p:tavLst>
                                    </p:anim>
                                    <p:anim calcmode="lin" valueType="num">
                                      <p:cBhvr>
                                        <p:cTn id="34" dur="500"/>
                                        <p:tgtEl>
                                          <p:spTgt spid="2"/>
                                        </p:tgtEl>
                                        <p:attrNameLst>
                                          <p:attrName>ppt_h</p:attrName>
                                        </p:attrNameLst>
                                      </p:cBhvr>
                                      <p:tavLst>
                                        <p:tav tm="0">
                                          <p:val>
                                            <p:strVal val="ppt_h"/>
                                          </p:val>
                                        </p:tav>
                                        <p:tav tm="100000">
                                          <p:val>
                                            <p:fltVal val="0"/>
                                          </p:val>
                                        </p:tav>
                                      </p:tavLst>
                                    </p:anim>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p:cTn id="41" dur="1000" fill="hold"/>
                                        <p:tgtEl>
                                          <p:spTgt spid="6"/>
                                        </p:tgtEl>
                                        <p:attrNameLst>
                                          <p:attrName>ppt_w</p:attrName>
                                        </p:attrNameLst>
                                      </p:cBhvr>
                                      <p:tavLst>
                                        <p:tav tm="0">
                                          <p:val>
                                            <p:fltVal val="0"/>
                                          </p:val>
                                        </p:tav>
                                        <p:tav tm="100000">
                                          <p:val>
                                            <p:strVal val="#ppt_w"/>
                                          </p:val>
                                        </p:tav>
                                      </p:tavLst>
                                    </p:anim>
                                    <p:anim calcmode="lin" valueType="num">
                                      <p:cBhvr>
                                        <p:cTn id="42" dur="1000" fill="hold"/>
                                        <p:tgtEl>
                                          <p:spTgt spid="6"/>
                                        </p:tgtEl>
                                        <p:attrNameLst>
                                          <p:attrName>ppt_h</p:attrName>
                                        </p:attrNameLst>
                                      </p:cBhvr>
                                      <p:tavLst>
                                        <p:tav tm="0">
                                          <p:val>
                                            <p:fltVal val="0"/>
                                          </p:val>
                                        </p:tav>
                                        <p:tav tm="100000">
                                          <p:val>
                                            <p:strVal val="#ppt_h"/>
                                          </p:val>
                                        </p:tav>
                                      </p:tavLst>
                                    </p:anim>
                                    <p:anim calcmode="lin" valueType="num">
                                      <p:cBhvr>
                                        <p:cTn id="43" dur="1000" fill="hold"/>
                                        <p:tgtEl>
                                          <p:spTgt spid="6"/>
                                        </p:tgtEl>
                                        <p:attrNameLst>
                                          <p:attrName>style.rotation</p:attrName>
                                        </p:attrNameLst>
                                      </p:cBhvr>
                                      <p:tavLst>
                                        <p:tav tm="0">
                                          <p:val>
                                            <p:fltVal val="90"/>
                                          </p:val>
                                        </p:tav>
                                        <p:tav tm="100000">
                                          <p:val>
                                            <p:fltVal val="0"/>
                                          </p:val>
                                        </p:tav>
                                      </p:tavLst>
                                    </p:anim>
                                    <p:animEffect transition="in" filter="fade">
                                      <p:cBhvr>
                                        <p:cTn id="44" dur="1000"/>
                                        <p:tgtEl>
                                          <p:spTgt spid="6"/>
                                        </p:tgtEl>
                                      </p:cBhvr>
                                    </p:animEffect>
                                  </p:childTnLst>
                                </p:cTn>
                              </p:par>
                              <p:par>
                                <p:cTn id="45" presetID="31"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p:cTn id="47" dur="1000" fill="hold"/>
                                        <p:tgtEl>
                                          <p:spTgt spid="3"/>
                                        </p:tgtEl>
                                        <p:attrNameLst>
                                          <p:attrName>ppt_w</p:attrName>
                                        </p:attrNameLst>
                                      </p:cBhvr>
                                      <p:tavLst>
                                        <p:tav tm="0">
                                          <p:val>
                                            <p:fltVal val="0"/>
                                          </p:val>
                                        </p:tav>
                                        <p:tav tm="100000">
                                          <p:val>
                                            <p:strVal val="#ppt_w"/>
                                          </p:val>
                                        </p:tav>
                                      </p:tavLst>
                                    </p:anim>
                                    <p:anim calcmode="lin" valueType="num">
                                      <p:cBhvr>
                                        <p:cTn id="48" dur="1000" fill="hold"/>
                                        <p:tgtEl>
                                          <p:spTgt spid="3"/>
                                        </p:tgtEl>
                                        <p:attrNameLst>
                                          <p:attrName>ppt_h</p:attrName>
                                        </p:attrNameLst>
                                      </p:cBhvr>
                                      <p:tavLst>
                                        <p:tav tm="0">
                                          <p:val>
                                            <p:fltVal val="0"/>
                                          </p:val>
                                        </p:tav>
                                        <p:tav tm="100000">
                                          <p:val>
                                            <p:strVal val="#ppt_h"/>
                                          </p:val>
                                        </p:tav>
                                      </p:tavLst>
                                    </p:anim>
                                    <p:anim calcmode="lin" valueType="num">
                                      <p:cBhvr>
                                        <p:cTn id="49" dur="1000" fill="hold"/>
                                        <p:tgtEl>
                                          <p:spTgt spid="3"/>
                                        </p:tgtEl>
                                        <p:attrNameLst>
                                          <p:attrName>style.rotation</p:attrName>
                                        </p:attrNameLst>
                                      </p:cBhvr>
                                      <p:tavLst>
                                        <p:tav tm="0">
                                          <p:val>
                                            <p:fltVal val="90"/>
                                          </p:val>
                                        </p:tav>
                                        <p:tav tm="100000">
                                          <p:val>
                                            <p:fltVal val="0"/>
                                          </p:val>
                                        </p:tav>
                                      </p:tavLst>
                                    </p:anim>
                                    <p:animEffect transition="in" filter="fade">
                                      <p:cBhvr>
                                        <p:cTn id="5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animBg="1"/>
      <p:bldP spid="27651" grpId="0" animBg="1"/>
      <p:bldP spid="27651" grpId="1"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050"/>
          <p:cNvSpPr>
            <a:spLocks noGrp="1" noChangeArrowheads="1"/>
          </p:cNvSpPr>
          <p:nvPr>
            <p:ph type="title"/>
          </p:nvPr>
        </p:nvSpPr>
        <p:spPr>
          <a:xfrm>
            <a:off x="517397" y="264502"/>
            <a:ext cx="8321804" cy="1266092"/>
          </a:xfrm>
          <a:solidFill>
            <a:schemeClr val="accent2">
              <a:lumMod val="10000"/>
              <a:lumOff val="90000"/>
            </a:schemeClr>
          </a:solidFill>
          <a:ln w="76200">
            <a:solidFill>
              <a:schemeClr val="bg1">
                <a:lumMod val="40000"/>
                <a:lumOff val="60000"/>
              </a:schemeClr>
            </a:solidFill>
            <a:miter lim="800000"/>
            <a:headEnd/>
            <a:tailEnd/>
          </a:ln>
        </p:spPr>
        <p:txBody>
          <a:bodyPr vert="horz" wrap="square" lIns="84406" tIns="42203" rIns="84406" bIns="42203" numCol="1" anchor="ctr" anchorCtr="0" compatLnSpc="1">
            <a:prstTxWarp prst="textNoShape">
              <a:avLst/>
            </a:prstTxWarp>
          </a:bodyPr>
          <a:lstStyle/>
          <a:p>
            <a:pPr>
              <a:defRPr/>
            </a:pPr>
            <a:r>
              <a:rPr lang="es-ES_tradnl" sz="4431" i="1">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Fibra Óptica</a:t>
            </a:r>
            <a:br>
              <a:rPr lang="es-ES_tradnl" sz="4431" i="1">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br>
            <a:r>
              <a:rPr lang="es-ES_tradnl" sz="4431" i="1">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Tipos </a:t>
            </a:r>
          </a:p>
        </p:txBody>
      </p:sp>
      <p:sp>
        <p:nvSpPr>
          <p:cNvPr id="27651" name="Text Box 2051"/>
          <p:cNvSpPr txBox="1">
            <a:spLocks noChangeArrowheads="1"/>
          </p:cNvSpPr>
          <p:nvPr/>
        </p:nvSpPr>
        <p:spPr bwMode="auto">
          <a:xfrm>
            <a:off x="352426" y="2162908"/>
            <a:ext cx="3544888" cy="717440"/>
          </a:xfrm>
          <a:prstGeom prst="rect">
            <a:avLst/>
          </a:prstGeom>
          <a:solidFill>
            <a:schemeClr val="accent2">
              <a:lumMod val="20000"/>
              <a:lumOff val="80000"/>
            </a:schemeClr>
          </a:solidFill>
          <a:ln w="9525">
            <a:solidFill>
              <a:schemeClr val="bg1">
                <a:lumMod val="40000"/>
                <a:lumOff val="60000"/>
              </a:schemeClr>
            </a:solidFill>
            <a:miter lim="800000"/>
            <a:headEnd/>
            <a:tailEnd/>
          </a:ln>
        </p:spPr>
        <p:txBody>
          <a:bodyPr>
            <a:spAutoFit/>
          </a:bodyPr>
          <a:lstStyle/>
          <a:p>
            <a:pPr algn="ctr">
              <a:buFont typeface="Wingdings" pitchFamily="2" charset="2"/>
              <a:buChar char="§"/>
            </a:pPr>
            <a:r>
              <a:rPr lang="es-ES_tradnl" sz="4062" b="1" i="1" dirty="0" err="1">
                <a:solidFill>
                  <a:schemeClr val="accent2">
                    <a:lumMod val="75000"/>
                  </a:schemeClr>
                </a:solidFill>
                <a:latin typeface="Arial" pitchFamily="34" charset="0"/>
              </a:rPr>
              <a:t>Monomodo</a:t>
            </a:r>
            <a:endParaRPr lang="es-ES_tradnl" sz="4062" b="1" i="1" dirty="0">
              <a:solidFill>
                <a:schemeClr val="accent2">
                  <a:lumMod val="75000"/>
                </a:schemeClr>
              </a:solidFill>
              <a:latin typeface="Arial" pitchFamily="34" charset="0"/>
            </a:endParaRPr>
          </a:p>
        </p:txBody>
      </p:sp>
      <p:sp>
        <p:nvSpPr>
          <p:cNvPr id="6" name="Text Box 2051"/>
          <p:cNvSpPr txBox="1">
            <a:spLocks noChangeArrowheads="1"/>
          </p:cNvSpPr>
          <p:nvPr/>
        </p:nvSpPr>
        <p:spPr bwMode="auto">
          <a:xfrm>
            <a:off x="5076056" y="4915748"/>
            <a:ext cx="3544888" cy="717440"/>
          </a:xfrm>
          <a:prstGeom prst="rect">
            <a:avLst/>
          </a:prstGeom>
          <a:solidFill>
            <a:schemeClr val="accent2">
              <a:lumMod val="20000"/>
              <a:lumOff val="80000"/>
            </a:schemeClr>
          </a:solidFill>
          <a:ln w="9525">
            <a:solidFill>
              <a:schemeClr val="bg1">
                <a:lumMod val="40000"/>
                <a:lumOff val="60000"/>
              </a:schemeClr>
            </a:solidFill>
            <a:miter lim="800000"/>
            <a:headEnd/>
            <a:tailEnd/>
          </a:ln>
        </p:spPr>
        <p:txBody>
          <a:bodyPr>
            <a:spAutoFit/>
          </a:bodyPr>
          <a:lstStyle/>
          <a:p>
            <a:pPr algn="ctr">
              <a:buFont typeface="Wingdings" pitchFamily="2" charset="2"/>
              <a:buChar char="§"/>
            </a:pPr>
            <a:r>
              <a:rPr lang="es-ES_tradnl" sz="4062" b="1" i="1" dirty="0">
                <a:solidFill>
                  <a:schemeClr val="accent2">
                    <a:lumMod val="75000"/>
                  </a:schemeClr>
                </a:solidFill>
                <a:latin typeface="Arial" pitchFamily="34" charset="0"/>
              </a:rPr>
              <a:t>Multimodo</a:t>
            </a:r>
            <a:endParaRPr lang="es-AR" sz="4062" b="1" i="1" dirty="0">
              <a:solidFill>
                <a:schemeClr val="accent2">
                  <a:lumMod val="75000"/>
                </a:schemeClr>
              </a:solidFill>
              <a:latin typeface="Arial" pitchFamily="34" charset="0"/>
            </a:endParaRPr>
          </a:p>
        </p:txBody>
      </p:sp>
      <p:pic>
        <p:nvPicPr>
          <p:cNvPr id="2" name="Imagen 1"/>
          <p:cNvPicPr>
            <a:picLocks noChangeAspect="1"/>
          </p:cNvPicPr>
          <p:nvPr/>
        </p:nvPicPr>
        <p:blipFill>
          <a:blip r:embed="rId3"/>
          <a:stretch>
            <a:fillRect/>
          </a:stretch>
        </p:blipFill>
        <p:spPr>
          <a:xfrm>
            <a:off x="4638469" y="1900215"/>
            <a:ext cx="3810763" cy="1762554"/>
          </a:xfrm>
          <a:prstGeom prst="rect">
            <a:avLst/>
          </a:prstGeom>
          <a:solidFill>
            <a:schemeClr val="accent6">
              <a:lumMod val="40000"/>
              <a:lumOff val="60000"/>
            </a:schemeClr>
          </a:solidFill>
          <a:ln w="76200">
            <a:solidFill>
              <a:schemeClr val="accent2"/>
            </a:solidFill>
            <a:miter lim="800000"/>
            <a:headEnd/>
            <a:tailEnd/>
          </a:ln>
        </p:spPr>
      </p:pic>
      <p:pic>
        <p:nvPicPr>
          <p:cNvPr id="3" name="Imagen 2"/>
          <p:cNvPicPr>
            <a:picLocks noChangeAspect="1"/>
          </p:cNvPicPr>
          <p:nvPr/>
        </p:nvPicPr>
        <p:blipFill>
          <a:blip r:embed="rId4"/>
          <a:stretch>
            <a:fillRect/>
          </a:stretch>
        </p:blipFill>
        <p:spPr>
          <a:xfrm>
            <a:off x="4706681" y="1866789"/>
            <a:ext cx="3810763" cy="2076161"/>
          </a:xfrm>
          <a:prstGeom prst="rect">
            <a:avLst/>
          </a:prstGeom>
          <a:solidFill>
            <a:schemeClr val="accent6">
              <a:lumMod val="40000"/>
              <a:lumOff val="60000"/>
            </a:schemeClr>
          </a:solidFill>
          <a:ln w="76200">
            <a:solidFill>
              <a:schemeClr val="bg1">
                <a:lumMod val="40000"/>
                <a:lumOff val="60000"/>
              </a:schemeClr>
            </a:solidFill>
            <a:miter lim="800000"/>
            <a:headEnd/>
            <a:tailEnd/>
          </a:ln>
        </p:spPr>
      </p:pic>
      <p:pic>
        <p:nvPicPr>
          <p:cNvPr id="4" name="Imagen 3"/>
          <p:cNvPicPr>
            <a:picLocks noChangeAspect="1"/>
          </p:cNvPicPr>
          <p:nvPr/>
        </p:nvPicPr>
        <p:blipFill>
          <a:blip r:embed="rId5"/>
          <a:stretch>
            <a:fillRect/>
          </a:stretch>
        </p:blipFill>
        <p:spPr>
          <a:xfrm>
            <a:off x="716802" y="4351276"/>
            <a:ext cx="3587262" cy="1846385"/>
          </a:xfrm>
          <a:prstGeom prst="rect">
            <a:avLst/>
          </a:prstGeom>
          <a:solidFill>
            <a:schemeClr val="accent6">
              <a:lumMod val="40000"/>
              <a:lumOff val="60000"/>
            </a:schemeClr>
          </a:solidFill>
          <a:ln w="76200">
            <a:solidFill>
              <a:schemeClr val="accent2"/>
            </a:solidFill>
            <a:miter lim="800000"/>
            <a:headEnd/>
            <a:tailEnd/>
          </a:ln>
        </p:spPr>
      </p:pic>
      <p:pic>
        <p:nvPicPr>
          <p:cNvPr id="5" name="Imagen 4"/>
          <p:cNvPicPr>
            <a:picLocks noChangeAspect="1"/>
          </p:cNvPicPr>
          <p:nvPr/>
        </p:nvPicPr>
        <p:blipFill>
          <a:blip r:embed="rId6"/>
          <a:stretch>
            <a:fillRect/>
          </a:stretch>
        </p:blipFill>
        <p:spPr>
          <a:xfrm>
            <a:off x="449897" y="4118279"/>
            <a:ext cx="4121071" cy="2312377"/>
          </a:xfrm>
          <a:prstGeom prst="rect">
            <a:avLst/>
          </a:prstGeom>
          <a:solidFill>
            <a:schemeClr val="accent6">
              <a:lumMod val="40000"/>
              <a:lumOff val="60000"/>
            </a:schemeClr>
          </a:solidFill>
          <a:ln w="76200">
            <a:solidFill>
              <a:schemeClr val="bg1">
                <a:lumMod val="40000"/>
                <a:lumOff val="60000"/>
              </a:schemeClr>
            </a:solidFill>
            <a:miter lim="800000"/>
            <a:headEnd/>
            <a:tailEnd/>
          </a:ln>
        </p:spPr>
      </p:pic>
    </p:spTree>
    <p:extLst>
      <p:ext uri="{BB962C8B-B14F-4D97-AF65-F5344CB8AC3E}">
        <p14:creationId xmlns:p14="http://schemas.microsoft.com/office/powerpoint/2010/main" val="278748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6978"/>
                                        </p:tgtEl>
                                        <p:attrNameLst>
                                          <p:attrName>style.visibility</p:attrName>
                                        </p:attrNameLst>
                                      </p:cBhvr>
                                      <p:to>
                                        <p:strVal val="visible"/>
                                      </p:to>
                                    </p:set>
                                    <p:anim calcmode="lin" valueType="num">
                                      <p:cBhvr additive="base">
                                        <p:cTn id="7" dur="500" fill="hold"/>
                                        <p:tgtEl>
                                          <p:spTgt spid="126978"/>
                                        </p:tgtEl>
                                        <p:attrNameLst>
                                          <p:attrName>ppt_x</p:attrName>
                                        </p:attrNameLst>
                                      </p:cBhvr>
                                      <p:tavLst>
                                        <p:tav tm="0">
                                          <p:val>
                                            <p:strVal val="#ppt_x"/>
                                          </p:val>
                                        </p:tav>
                                        <p:tav tm="100000">
                                          <p:val>
                                            <p:strVal val="#ppt_x"/>
                                          </p:val>
                                        </p:tav>
                                      </p:tavLst>
                                    </p:anim>
                                    <p:anim calcmode="lin" valueType="num">
                                      <p:cBhvr additive="base">
                                        <p:cTn id="8" dur="500" fill="hold"/>
                                        <p:tgtEl>
                                          <p:spTgt spid="1269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27651">
                                            <p:bg/>
                                          </p:spTgt>
                                        </p:tgtEl>
                                        <p:attrNameLst>
                                          <p:attrName>style.visibility</p:attrName>
                                        </p:attrNameLst>
                                      </p:cBhvr>
                                      <p:to>
                                        <p:strVal val="visible"/>
                                      </p:to>
                                    </p:set>
                                    <p:anim calcmode="lin" valueType="num">
                                      <p:cBhvr>
                                        <p:cTn id="13" dur="1000" fill="hold"/>
                                        <p:tgtEl>
                                          <p:spTgt spid="27651">
                                            <p:bg/>
                                          </p:spTgt>
                                        </p:tgtEl>
                                        <p:attrNameLst>
                                          <p:attrName>ppt_w</p:attrName>
                                        </p:attrNameLst>
                                      </p:cBhvr>
                                      <p:tavLst>
                                        <p:tav tm="0">
                                          <p:val>
                                            <p:fltVal val="0"/>
                                          </p:val>
                                        </p:tav>
                                        <p:tav tm="100000">
                                          <p:val>
                                            <p:strVal val="#ppt_w"/>
                                          </p:val>
                                        </p:tav>
                                      </p:tavLst>
                                    </p:anim>
                                    <p:anim calcmode="lin" valueType="num">
                                      <p:cBhvr>
                                        <p:cTn id="14" dur="1000" fill="hold"/>
                                        <p:tgtEl>
                                          <p:spTgt spid="27651">
                                            <p:bg/>
                                          </p:spTgt>
                                        </p:tgtEl>
                                        <p:attrNameLst>
                                          <p:attrName>ppt_h</p:attrName>
                                        </p:attrNameLst>
                                      </p:cBhvr>
                                      <p:tavLst>
                                        <p:tav tm="0">
                                          <p:val>
                                            <p:fltVal val="0"/>
                                          </p:val>
                                        </p:tav>
                                        <p:tav tm="100000">
                                          <p:val>
                                            <p:strVal val="#ppt_h"/>
                                          </p:val>
                                        </p:tav>
                                      </p:tavLst>
                                    </p:anim>
                                    <p:anim calcmode="lin" valueType="num">
                                      <p:cBhvr>
                                        <p:cTn id="15" dur="1000" fill="hold"/>
                                        <p:tgtEl>
                                          <p:spTgt spid="27651">
                                            <p:bg/>
                                          </p:spTgt>
                                        </p:tgtEl>
                                        <p:attrNameLst>
                                          <p:attrName>style.rotation</p:attrName>
                                        </p:attrNameLst>
                                      </p:cBhvr>
                                      <p:tavLst>
                                        <p:tav tm="0">
                                          <p:val>
                                            <p:fltVal val="90"/>
                                          </p:val>
                                        </p:tav>
                                        <p:tav tm="100000">
                                          <p:val>
                                            <p:fltVal val="0"/>
                                          </p:val>
                                        </p:tav>
                                      </p:tavLst>
                                    </p:anim>
                                    <p:animEffect transition="in" filter="fade">
                                      <p:cBhvr>
                                        <p:cTn id="16" dur="1000"/>
                                        <p:tgtEl>
                                          <p:spTgt spid="27651">
                                            <p:bg/>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7651">
                                            <p:txEl>
                                              <p:pRg st="0" end="0"/>
                                            </p:txEl>
                                          </p:spTgt>
                                        </p:tgtEl>
                                        <p:attrNameLst>
                                          <p:attrName>style.visibility</p:attrName>
                                        </p:attrNameLst>
                                      </p:cBhvr>
                                      <p:to>
                                        <p:strVal val="visible"/>
                                      </p:to>
                                    </p:set>
                                    <p:anim calcmode="lin" valueType="num">
                                      <p:cBhvr>
                                        <p:cTn id="19" dur="1000" fill="hold"/>
                                        <p:tgtEl>
                                          <p:spTgt spid="27651">
                                            <p:txEl>
                                              <p:pRg st="0" end="0"/>
                                            </p:txEl>
                                          </p:spTgt>
                                        </p:tgtEl>
                                        <p:attrNameLst>
                                          <p:attrName>ppt_w</p:attrName>
                                        </p:attrNameLst>
                                      </p:cBhvr>
                                      <p:tavLst>
                                        <p:tav tm="0">
                                          <p:val>
                                            <p:fltVal val="0"/>
                                          </p:val>
                                        </p:tav>
                                        <p:tav tm="100000">
                                          <p:val>
                                            <p:strVal val="#ppt_w"/>
                                          </p:val>
                                        </p:tav>
                                      </p:tavLst>
                                    </p:anim>
                                    <p:anim calcmode="lin" valueType="num">
                                      <p:cBhvr>
                                        <p:cTn id="20" dur="1000" fill="hold"/>
                                        <p:tgtEl>
                                          <p:spTgt spid="27651">
                                            <p:txEl>
                                              <p:pRg st="0" end="0"/>
                                            </p:txEl>
                                          </p:spTgt>
                                        </p:tgtEl>
                                        <p:attrNameLst>
                                          <p:attrName>ppt_h</p:attrName>
                                        </p:attrNameLst>
                                      </p:cBhvr>
                                      <p:tavLst>
                                        <p:tav tm="0">
                                          <p:val>
                                            <p:fltVal val="0"/>
                                          </p:val>
                                        </p:tav>
                                        <p:tav tm="100000">
                                          <p:val>
                                            <p:strVal val="#ppt_h"/>
                                          </p:val>
                                        </p:tav>
                                      </p:tavLst>
                                    </p:anim>
                                    <p:anim calcmode="lin" valueType="num">
                                      <p:cBhvr>
                                        <p:cTn id="21" dur="1000" fill="hold"/>
                                        <p:tgtEl>
                                          <p:spTgt spid="27651">
                                            <p:txEl>
                                              <p:pRg st="0" end="0"/>
                                            </p:txEl>
                                          </p:spTgt>
                                        </p:tgtEl>
                                        <p:attrNameLst>
                                          <p:attrName>style.rotation</p:attrName>
                                        </p:attrNameLst>
                                      </p:cBhvr>
                                      <p:tavLst>
                                        <p:tav tm="0">
                                          <p:val>
                                            <p:fltVal val="90"/>
                                          </p:val>
                                        </p:tav>
                                        <p:tav tm="100000">
                                          <p:val>
                                            <p:fltVal val="0"/>
                                          </p:val>
                                        </p:tav>
                                      </p:tavLst>
                                    </p:anim>
                                    <p:animEffect transition="in" filter="fade">
                                      <p:cBhvr>
                                        <p:cTn id="22" dur="1000"/>
                                        <p:tgtEl>
                                          <p:spTgt spid="27651">
                                            <p:txEl>
                                              <p:pRg st="0" end="0"/>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arn(inVertical)">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barn(inVertical)">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6">
                                            <p:bg/>
                                          </p:spTgt>
                                        </p:tgtEl>
                                        <p:attrNameLst>
                                          <p:attrName>style.visibility</p:attrName>
                                        </p:attrNameLst>
                                      </p:cBhvr>
                                      <p:to>
                                        <p:strVal val="visible"/>
                                      </p:to>
                                    </p:set>
                                    <p:anim calcmode="lin" valueType="num">
                                      <p:cBhvr>
                                        <p:cTn id="35" dur="1000" fill="hold"/>
                                        <p:tgtEl>
                                          <p:spTgt spid="6">
                                            <p:bg/>
                                          </p:spTgt>
                                        </p:tgtEl>
                                        <p:attrNameLst>
                                          <p:attrName>ppt_w</p:attrName>
                                        </p:attrNameLst>
                                      </p:cBhvr>
                                      <p:tavLst>
                                        <p:tav tm="0">
                                          <p:val>
                                            <p:fltVal val="0"/>
                                          </p:val>
                                        </p:tav>
                                        <p:tav tm="100000">
                                          <p:val>
                                            <p:strVal val="#ppt_w"/>
                                          </p:val>
                                        </p:tav>
                                      </p:tavLst>
                                    </p:anim>
                                    <p:anim calcmode="lin" valueType="num">
                                      <p:cBhvr>
                                        <p:cTn id="36" dur="1000" fill="hold"/>
                                        <p:tgtEl>
                                          <p:spTgt spid="6">
                                            <p:bg/>
                                          </p:spTgt>
                                        </p:tgtEl>
                                        <p:attrNameLst>
                                          <p:attrName>ppt_h</p:attrName>
                                        </p:attrNameLst>
                                      </p:cBhvr>
                                      <p:tavLst>
                                        <p:tav tm="0">
                                          <p:val>
                                            <p:fltVal val="0"/>
                                          </p:val>
                                        </p:tav>
                                        <p:tav tm="100000">
                                          <p:val>
                                            <p:strVal val="#ppt_h"/>
                                          </p:val>
                                        </p:tav>
                                      </p:tavLst>
                                    </p:anim>
                                    <p:anim calcmode="lin" valueType="num">
                                      <p:cBhvr>
                                        <p:cTn id="37" dur="1000" fill="hold"/>
                                        <p:tgtEl>
                                          <p:spTgt spid="6">
                                            <p:bg/>
                                          </p:spTgt>
                                        </p:tgtEl>
                                        <p:attrNameLst>
                                          <p:attrName>style.rotation</p:attrName>
                                        </p:attrNameLst>
                                      </p:cBhvr>
                                      <p:tavLst>
                                        <p:tav tm="0">
                                          <p:val>
                                            <p:fltVal val="90"/>
                                          </p:val>
                                        </p:tav>
                                        <p:tav tm="100000">
                                          <p:val>
                                            <p:fltVal val="0"/>
                                          </p:val>
                                        </p:tav>
                                      </p:tavLst>
                                    </p:anim>
                                    <p:animEffect transition="in" filter="fade">
                                      <p:cBhvr>
                                        <p:cTn id="38" dur="1000"/>
                                        <p:tgtEl>
                                          <p:spTgt spid="6">
                                            <p:bg/>
                                          </p:spTgt>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anim calcmode="lin" valueType="num">
                                      <p:cBhvr>
                                        <p:cTn id="41"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42"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43"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44" dur="1000"/>
                                        <p:tgtEl>
                                          <p:spTgt spid="6">
                                            <p:txEl>
                                              <p:pRg st="0" end="0"/>
                                            </p:txEl>
                                          </p:spTgt>
                                        </p:tgtEl>
                                      </p:cBhvr>
                                    </p:animEffect>
                                  </p:childTnLst>
                                </p:cTn>
                              </p:par>
                              <p:par>
                                <p:cTn id="45" presetID="16" presetClass="entr" presetSubtype="21" fill="hold" nodeType="with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barn(inVertical)">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p:cTn id="52" dur="1000" fill="hold"/>
                                        <p:tgtEl>
                                          <p:spTgt spid="5"/>
                                        </p:tgtEl>
                                        <p:attrNameLst>
                                          <p:attrName>ppt_w</p:attrName>
                                        </p:attrNameLst>
                                      </p:cBhvr>
                                      <p:tavLst>
                                        <p:tav tm="0">
                                          <p:val>
                                            <p:fltVal val="0"/>
                                          </p:val>
                                        </p:tav>
                                        <p:tav tm="100000">
                                          <p:val>
                                            <p:strVal val="#ppt_w"/>
                                          </p:val>
                                        </p:tav>
                                      </p:tavLst>
                                    </p:anim>
                                    <p:anim calcmode="lin" valueType="num">
                                      <p:cBhvr>
                                        <p:cTn id="53" dur="1000" fill="hold"/>
                                        <p:tgtEl>
                                          <p:spTgt spid="5"/>
                                        </p:tgtEl>
                                        <p:attrNameLst>
                                          <p:attrName>ppt_h</p:attrName>
                                        </p:attrNameLst>
                                      </p:cBhvr>
                                      <p:tavLst>
                                        <p:tav tm="0">
                                          <p:val>
                                            <p:fltVal val="0"/>
                                          </p:val>
                                        </p:tav>
                                        <p:tav tm="100000">
                                          <p:val>
                                            <p:strVal val="#ppt_h"/>
                                          </p:val>
                                        </p:tav>
                                      </p:tavLst>
                                    </p:anim>
                                    <p:anim calcmode="lin" valueType="num">
                                      <p:cBhvr>
                                        <p:cTn id="54" dur="1000" fill="hold"/>
                                        <p:tgtEl>
                                          <p:spTgt spid="5"/>
                                        </p:tgtEl>
                                        <p:attrNameLst>
                                          <p:attrName>style.rotation</p:attrName>
                                        </p:attrNameLst>
                                      </p:cBhvr>
                                      <p:tavLst>
                                        <p:tav tm="0">
                                          <p:val>
                                            <p:fltVal val="90"/>
                                          </p:val>
                                        </p:tav>
                                        <p:tav tm="100000">
                                          <p:val>
                                            <p:fltVal val="0"/>
                                          </p:val>
                                        </p:tav>
                                      </p:tavLst>
                                    </p:anim>
                                    <p:animEffect transition="in" filter="fade">
                                      <p:cBhvr>
                                        <p:cTn id="5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animBg="1"/>
      <p:bldP spid="27651" grpId="0" uiExpand="1" build="p" animBg="1"/>
      <p:bldP spid="6" grpId="0" uiExpand="1"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050"/>
          <p:cNvSpPr>
            <a:spLocks noGrp="1" noChangeArrowheads="1"/>
          </p:cNvSpPr>
          <p:nvPr>
            <p:ph type="title"/>
          </p:nvPr>
        </p:nvSpPr>
        <p:spPr>
          <a:xfrm>
            <a:off x="517397" y="264502"/>
            <a:ext cx="8321804" cy="1266092"/>
          </a:xfrm>
          <a:solidFill>
            <a:schemeClr val="accent2">
              <a:lumMod val="10000"/>
              <a:lumOff val="90000"/>
            </a:schemeClr>
          </a:solidFill>
          <a:ln w="76200">
            <a:solidFill>
              <a:schemeClr val="bg1">
                <a:lumMod val="40000"/>
                <a:lumOff val="60000"/>
              </a:schemeClr>
            </a:solidFill>
            <a:miter lim="800000"/>
            <a:headEnd/>
            <a:tailEnd/>
          </a:ln>
        </p:spPr>
        <p:txBody>
          <a:bodyPr vert="horz" wrap="square" lIns="84406" tIns="42203" rIns="84406" bIns="42203" numCol="1" anchor="ctr" anchorCtr="0" compatLnSpc="1">
            <a:prstTxWarp prst="textNoShape">
              <a:avLst/>
            </a:prstTxWarp>
          </a:bodyPr>
          <a:lstStyle/>
          <a:p>
            <a:pPr>
              <a:defRPr/>
            </a:pPr>
            <a:r>
              <a:rPr lang="es-ES_tradnl" sz="4431" i="1" dirty="0">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Fibra Óptica</a:t>
            </a:r>
            <a:br>
              <a:rPr lang="es-ES_tradnl" sz="4431" i="1" dirty="0">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br>
            <a:r>
              <a:rPr lang="es-ES_tradnl" sz="4431" i="1" dirty="0">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Cables y Conectores </a:t>
            </a:r>
          </a:p>
        </p:txBody>
      </p:sp>
      <p:pic>
        <p:nvPicPr>
          <p:cNvPr id="7" name="Imagen 6"/>
          <p:cNvPicPr>
            <a:picLocks noChangeAspect="1"/>
          </p:cNvPicPr>
          <p:nvPr/>
        </p:nvPicPr>
        <p:blipFill>
          <a:blip r:embed="rId3"/>
          <a:stretch>
            <a:fillRect/>
          </a:stretch>
        </p:blipFill>
        <p:spPr>
          <a:xfrm>
            <a:off x="4678299" y="2060848"/>
            <a:ext cx="4290905" cy="4464496"/>
          </a:xfrm>
          <a:prstGeom prst="rect">
            <a:avLst/>
          </a:prstGeom>
          <a:solidFill>
            <a:schemeClr val="accent2">
              <a:lumMod val="10000"/>
              <a:lumOff val="90000"/>
            </a:schemeClr>
          </a:solidFill>
          <a:ln w="76200">
            <a:solidFill>
              <a:schemeClr val="bg1">
                <a:lumMod val="40000"/>
                <a:lumOff val="60000"/>
              </a:schemeClr>
            </a:solidFill>
            <a:miter lim="800000"/>
            <a:headEnd/>
            <a:tailEnd/>
          </a:ln>
        </p:spPr>
      </p:pic>
      <p:pic>
        <p:nvPicPr>
          <p:cNvPr id="8" name="Imagen 7"/>
          <p:cNvPicPr>
            <a:picLocks noChangeAspect="1"/>
          </p:cNvPicPr>
          <p:nvPr/>
        </p:nvPicPr>
        <p:blipFill>
          <a:blip r:embed="rId4"/>
          <a:stretch>
            <a:fillRect/>
          </a:stretch>
        </p:blipFill>
        <p:spPr>
          <a:xfrm>
            <a:off x="179512" y="2060848"/>
            <a:ext cx="4320480" cy="4464496"/>
          </a:xfrm>
          <a:prstGeom prst="rect">
            <a:avLst/>
          </a:prstGeom>
          <a:solidFill>
            <a:schemeClr val="accent2">
              <a:lumMod val="10000"/>
              <a:lumOff val="90000"/>
            </a:schemeClr>
          </a:solidFill>
          <a:ln w="76200">
            <a:solidFill>
              <a:schemeClr val="bg1">
                <a:lumMod val="40000"/>
                <a:lumOff val="60000"/>
              </a:schemeClr>
            </a:solidFill>
            <a:miter lim="800000"/>
            <a:headEnd/>
            <a:tailEnd/>
          </a:ln>
        </p:spPr>
      </p:pic>
    </p:spTree>
    <p:extLst>
      <p:ext uri="{BB962C8B-B14F-4D97-AF65-F5344CB8AC3E}">
        <p14:creationId xmlns:p14="http://schemas.microsoft.com/office/powerpoint/2010/main" val="376782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6978"/>
                                        </p:tgtEl>
                                        <p:attrNameLst>
                                          <p:attrName>style.visibility</p:attrName>
                                        </p:attrNameLst>
                                      </p:cBhvr>
                                      <p:to>
                                        <p:strVal val="visible"/>
                                      </p:to>
                                    </p:set>
                                    <p:anim calcmode="lin" valueType="num">
                                      <p:cBhvr additive="base">
                                        <p:cTn id="7" dur="500" fill="hold"/>
                                        <p:tgtEl>
                                          <p:spTgt spid="126978"/>
                                        </p:tgtEl>
                                        <p:attrNameLst>
                                          <p:attrName>ppt_x</p:attrName>
                                        </p:attrNameLst>
                                      </p:cBhvr>
                                      <p:tavLst>
                                        <p:tav tm="0">
                                          <p:val>
                                            <p:strVal val="#ppt_x"/>
                                          </p:val>
                                        </p:tav>
                                        <p:tav tm="100000">
                                          <p:val>
                                            <p:strVal val="#ppt_x"/>
                                          </p:val>
                                        </p:tav>
                                      </p:tavLst>
                                    </p:anim>
                                    <p:anim calcmode="lin" valueType="num">
                                      <p:cBhvr additive="base">
                                        <p:cTn id="8" dur="500" fill="hold"/>
                                        <p:tgtEl>
                                          <p:spTgt spid="126978"/>
                                        </p:tgtEl>
                                        <p:attrNameLst>
                                          <p:attrName>ppt_y</p:attrName>
                                        </p:attrNameLst>
                                      </p:cBhvr>
                                      <p:tavLst>
                                        <p:tav tm="0">
                                          <p:val>
                                            <p:strVal val="1+#ppt_h/2"/>
                                          </p:val>
                                        </p:tav>
                                        <p:tav tm="100000">
                                          <p:val>
                                            <p:strVal val="#ppt_y"/>
                                          </p:val>
                                        </p:tav>
                                      </p:tavLst>
                                    </p:anim>
                                  </p:childTnLst>
                                </p:cTn>
                              </p:par>
                              <p:par>
                                <p:cTn id="9" presetID="3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1000" fill="hold"/>
                                        <p:tgtEl>
                                          <p:spTgt spid="8"/>
                                        </p:tgtEl>
                                        <p:attrNameLst>
                                          <p:attrName>ppt_w</p:attrName>
                                        </p:attrNameLst>
                                      </p:cBhvr>
                                      <p:tavLst>
                                        <p:tav tm="0">
                                          <p:val>
                                            <p:fltVal val="0"/>
                                          </p:val>
                                        </p:tav>
                                        <p:tav tm="100000">
                                          <p:val>
                                            <p:strVal val="#ppt_w"/>
                                          </p:val>
                                        </p:tav>
                                      </p:tavLst>
                                    </p:anim>
                                    <p:anim calcmode="lin" valueType="num">
                                      <p:cBhvr>
                                        <p:cTn id="12" dur="1000" fill="hold"/>
                                        <p:tgtEl>
                                          <p:spTgt spid="8"/>
                                        </p:tgtEl>
                                        <p:attrNameLst>
                                          <p:attrName>ppt_h</p:attrName>
                                        </p:attrNameLst>
                                      </p:cBhvr>
                                      <p:tavLst>
                                        <p:tav tm="0">
                                          <p:val>
                                            <p:fltVal val="0"/>
                                          </p:val>
                                        </p:tav>
                                        <p:tav tm="100000">
                                          <p:val>
                                            <p:strVal val="#ppt_h"/>
                                          </p:val>
                                        </p:tav>
                                      </p:tavLst>
                                    </p:anim>
                                    <p:anim calcmode="lin" valueType="num">
                                      <p:cBhvr>
                                        <p:cTn id="13" dur="1000" fill="hold"/>
                                        <p:tgtEl>
                                          <p:spTgt spid="8"/>
                                        </p:tgtEl>
                                        <p:attrNameLst>
                                          <p:attrName>style.rotation</p:attrName>
                                        </p:attrNameLst>
                                      </p:cBhvr>
                                      <p:tavLst>
                                        <p:tav tm="0">
                                          <p:val>
                                            <p:fltVal val="90"/>
                                          </p:val>
                                        </p:tav>
                                        <p:tav tm="100000">
                                          <p:val>
                                            <p:fltVal val="0"/>
                                          </p:val>
                                        </p:tav>
                                      </p:tavLst>
                                    </p:anim>
                                    <p:animEffect transition="in" filter="fade">
                                      <p:cBhvr>
                                        <p:cTn id="14" dur="1000"/>
                                        <p:tgtEl>
                                          <p:spTgt spid="8"/>
                                        </p:tgtEl>
                                      </p:cBhvr>
                                    </p:animEffect>
                                  </p:childTnLst>
                                </p:cTn>
                              </p:par>
                              <p:par>
                                <p:cTn id="15" presetID="3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fltVal val="0"/>
                                          </p:val>
                                        </p:tav>
                                        <p:tav tm="100000">
                                          <p:val>
                                            <p:strVal val="#ppt_w"/>
                                          </p:val>
                                        </p:tav>
                                      </p:tavLst>
                                    </p:anim>
                                    <p:anim calcmode="lin" valueType="num">
                                      <p:cBhvr>
                                        <p:cTn id="18" dur="1000" fill="hold"/>
                                        <p:tgtEl>
                                          <p:spTgt spid="7"/>
                                        </p:tgtEl>
                                        <p:attrNameLst>
                                          <p:attrName>ppt_h</p:attrName>
                                        </p:attrNameLst>
                                      </p:cBhvr>
                                      <p:tavLst>
                                        <p:tav tm="0">
                                          <p:val>
                                            <p:fltVal val="0"/>
                                          </p:val>
                                        </p:tav>
                                        <p:tav tm="100000">
                                          <p:val>
                                            <p:strVal val="#ppt_h"/>
                                          </p:val>
                                        </p:tav>
                                      </p:tavLst>
                                    </p:anim>
                                    <p:anim calcmode="lin" valueType="num">
                                      <p:cBhvr>
                                        <p:cTn id="19" dur="1000" fill="hold"/>
                                        <p:tgtEl>
                                          <p:spTgt spid="7"/>
                                        </p:tgtEl>
                                        <p:attrNameLst>
                                          <p:attrName>style.rotation</p:attrName>
                                        </p:attrNameLst>
                                      </p:cBhvr>
                                      <p:tavLst>
                                        <p:tav tm="0">
                                          <p:val>
                                            <p:fltVal val="90"/>
                                          </p:val>
                                        </p:tav>
                                        <p:tav tm="100000">
                                          <p:val>
                                            <p:fltVal val="0"/>
                                          </p:val>
                                        </p:tav>
                                      </p:tavLst>
                                    </p:anim>
                                    <p:animEffect transition="in" filter="fade">
                                      <p:cBhvr>
                                        <p:cTn id="2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533400" y="304800"/>
            <a:ext cx="8153400" cy="1219200"/>
          </a:xfrm>
          <a:solidFill>
            <a:schemeClr val="bg1">
              <a:lumMod val="40000"/>
              <a:lumOff val="60000"/>
            </a:schemeClr>
          </a:solidFill>
          <a:ln w="76200">
            <a:solidFill>
              <a:schemeClr val="bg1">
                <a:lumMod val="50000"/>
              </a:schemeClr>
            </a:solidFill>
          </a:ln>
        </p:spPr>
        <p:txBody>
          <a:bodyPr/>
          <a:lstStyle/>
          <a:p>
            <a:pPr>
              <a:defRPr/>
            </a:pPr>
            <a:r>
              <a:rPr lang="es-ES_tradnl" b="1" i="1">
                <a:solidFill>
                  <a:schemeClr val="tx1"/>
                </a:solidFill>
                <a:effectLst>
                  <a:outerShdw blurRad="38100" dist="38100" dir="2700000" algn="tl">
                    <a:srgbClr val="000000"/>
                  </a:outerShdw>
                </a:effectLst>
                <a:latin typeface="Arial" charset="0"/>
              </a:rPr>
              <a:t>Fibra Óptica</a:t>
            </a:r>
            <a:br>
              <a:rPr lang="es-ES_tradnl" b="1" i="1">
                <a:solidFill>
                  <a:schemeClr val="tx1"/>
                </a:solidFill>
                <a:effectLst>
                  <a:outerShdw blurRad="38100" dist="38100" dir="2700000" algn="tl">
                    <a:srgbClr val="000000"/>
                  </a:outerShdw>
                </a:effectLst>
                <a:latin typeface="Arial" charset="0"/>
              </a:rPr>
            </a:br>
            <a:r>
              <a:rPr lang="es-ES_tradnl" sz="4000" b="1" i="1">
                <a:solidFill>
                  <a:schemeClr val="tx1"/>
                </a:solidFill>
                <a:effectLst>
                  <a:outerShdw blurRad="38100" dist="38100" dir="2700000" algn="tl">
                    <a:srgbClr val="000000"/>
                  </a:outerShdw>
                </a:effectLst>
                <a:latin typeface="Arial" charset="0"/>
              </a:rPr>
              <a:t>Tipos y Usos</a:t>
            </a:r>
          </a:p>
        </p:txBody>
      </p:sp>
      <p:sp>
        <p:nvSpPr>
          <p:cNvPr id="28675" name="Rectangle 3"/>
          <p:cNvSpPr>
            <a:spLocks noGrp="1" noChangeArrowheads="1"/>
          </p:cNvSpPr>
          <p:nvPr>
            <p:ph type="body" idx="1"/>
          </p:nvPr>
        </p:nvSpPr>
        <p:spPr>
          <a:xfrm>
            <a:off x="533400" y="1752600"/>
            <a:ext cx="8090647" cy="4724400"/>
          </a:xfrm>
          <a:solidFill>
            <a:schemeClr val="bg1">
              <a:lumMod val="40000"/>
              <a:lumOff val="60000"/>
            </a:schemeClr>
          </a:solidFill>
          <a:ln w="76200">
            <a:solidFill>
              <a:schemeClr val="bg1">
                <a:lumMod val="50000"/>
              </a:schemeClr>
            </a:solidFill>
          </a:ln>
        </p:spPr>
        <p:txBody>
          <a:bodyPr/>
          <a:lstStyle/>
          <a:p>
            <a:pPr>
              <a:lnSpc>
                <a:spcPct val="90000"/>
              </a:lnSpc>
            </a:pPr>
            <a:r>
              <a:rPr lang="es-ES_tradnl" sz="3600" b="1" i="1">
                <a:latin typeface="Arial" pitchFamily="34" charset="0"/>
              </a:rPr>
              <a:t>Monomodo : </a:t>
            </a:r>
            <a:r>
              <a:rPr lang="es-ES_tradnl" sz="2000" b="1" i="1">
                <a:latin typeface="Arial" pitchFamily="34" charset="0"/>
              </a:rPr>
              <a:t>Un solo modo de propagación y es la que menor dispersión tiene.</a:t>
            </a:r>
          </a:p>
          <a:p>
            <a:pPr>
              <a:lnSpc>
                <a:spcPct val="90000"/>
              </a:lnSpc>
            </a:pPr>
            <a:endParaRPr lang="es-ES_tradnl" sz="2000" b="1" i="1">
              <a:latin typeface="Arial" pitchFamily="34" charset="0"/>
            </a:endParaRPr>
          </a:p>
          <a:p>
            <a:pPr lvl="1">
              <a:lnSpc>
                <a:spcPct val="90000"/>
              </a:lnSpc>
            </a:pPr>
            <a:r>
              <a:rPr lang="es-ES_tradnl" b="1" i="1">
                <a:latin typeface="Arial" pitchFamily="34" charset="0"/>
              </a:rPr>
              <a:t>Ventajas </a:t>
            </a:r>
          </a:p>
          <a:p>
            <a:pPr lvl="2">
              <a:lnSpc>
                <a:spcPct val="90000"/>
              </a:lnSpc>
            </a:pPr>
            <a:r>
              <a:rPr lang="es-ES_tradnl" sz="2000" b="1" i="1">
                <a:latin typeface="Arial" pitchFamily="34" charset="0"/>
              </a:rPr>
              <a:t>Gran capacidad de Transmisión &gt;10 Gbit/seg</a:t>
            </a:r>
          </a:p>
          <a:p>
            <a:pPr lvl="2">
              <a:lnSpc>
                <a:spcPct val="90000"/>
              </a:lnSpc>
            </a:pPr>
            <a:r>
              <a:rPr lang="es-ES_tradnl" sz="2000" b="1" i="1">
                <a:latin typeface="Arial" pitchFamily="34" charset="0"/>
              </a:rPr>
              <a:t>Grandes distancias : &gt;150 Km entre repetidores</a:t>
            </a:r>
          </a:p>
          <a:p>
            <a:pPr lvl="1">
              <a:lnSpc>
                <a:spcPct val="90000"/>
              </a:lnSpc>
            </a:pPr>
            <a:r>
              <a:rPr lang="es-ES_tradnl" b="1" i="1">
                <a:latin typeface="Arial" pitchFamily="34" charset="0"/>
              </a:rPr>
              <a:t>Desventajas </a:t>
            </a:r>
          </a:p>
          <a:p>
            <a:pPr lvl="2">
              <a:lnSpc>
                <a:spcPct val="90000"/>
              </a:lnSpc>
            </a:pPr>
            <a:r>
              <a:rPr lang="es-ES_tradnl" sz="2000" b="1" i="1">
                <a:latin typeface="Arial" pitchFamily="34" charset="0"/>
              </a:rPr>
              <a:t>Circuitos Electrónicos de Gran Complejidad</a:t>
            </a:r>
          </a:p>
          <a:p>
            <a:pPr lvl="2">
              <a:lnSpc>
                <a:spcPct val="90000"/>
              </a:lnSpc>
            </a:pPr>
            <a:r>
              <a:rPr lang="es-ES_tradnl" sz="2000" b="1" i="1">
                <a:latin typeface="Arial" pitchFamily="34" charset="0"/>
              </a:rPr>
              <a:t>Alto Costo de Conexión</a:t>
            </a:r>
          </a:p>
          <a:p>
            <a:pPr lvl="1">
              <a:lnSpc>
                <a:spcPct val="90000"/>
              </a:lnSpc>
            </a:pPr>
            <a:r>
              <a:rPr lang="es-ES_tradnl" b="1" i="1">
                <a:latin typeface="Arial" pitchFamily="34" charset="0"/>
              </a:rPr>
              <a:t>Usos </a:t>
            </a:r>
          </a:p>
          <a:p>
            <a:pPr lvl="2">
              <a:lnSpc>
                <a:spcPct val="90000"/>
              </a:lnSpc>
            </a:pPr>
            <a:r>
              <a:rPr lang="es-ES_tradnl" sz="2000" b="1" i="1">
                <a:latin typeface="Arial" pitchFamily="34" charset="0"/>
              </a:rPr>
              <a:t>Telefonía, CATV y Redes WAN</a:t>
            </a:r>
          </a:p>
          <a:p>
            <a:pPr lvl="2">
              <a:lnSpc>
                <a:spcPct val="90000"/>
              </a:lnSpc>
            </a:pPr>
            <a:endParaRPr lang="es-AR" sz="2000" b="1" i="1">
              <a:latin typeface="Arial"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467544" y="152400"/>
            <a:ext cx="8131944" cy="1447800"/>
          </a:xfrm>
          <a:solidFill>
            <a:schemeClr val="bg1">
              <a:lumMod val="40000"/>
              <a:lumOff val="60000"/>
            </a:schemeClr>
          </a:solidFill>
          <a:ln w="76200">
            <a:solidFill>
              <a:schemeClr val="bg1">
                <a:lumMod val="50000"/>
              </a:schemeClr>
            </a:solidFill>
          </a:ln>
        </p:spPr>
        <p:txBody>
          <a:bodyPr/>
          <a:lstStyle/>
          <a:p>
            <a:pPr>
              <a:defRPr/>
            </a:pPr>
            <a:r>
              <a:rPr lang="es-ES_tradnl" b="1" i="1">
                <a:solidFill>
                  <a:schemeClr val="tx1"/>
                </a:solidFill>
                <a:effectLst>
                  <a:outerShdw blurRad="38100" dist="38100" dir="2700000" algn="tl">
                    <a:srgbClr val="000000"/>
                  </a:outerShdw>
                </a:effectLst>
                <a:latin typeface="Arial" charset="0"/>
              </a:rPr>
              <a:t>Fibra Óptica</a:t>
            </a:r>
            <a:br>
              <a:rPr lang="es-ES_tradnl" b="1" i="1">
                <a:solidFill>
                  <a:schemeClr val="tx1"/>
                </a:solidFill>
                <a:effectLst>
                  <a:outerShdw blurRad="38100" dist="38100" dir="2700000" algn="tl">
                    <a:srgbClr val="000000"/>
                  </a:outerShdw>
                </a:effectLst>
                <a:latin typeface="Arial" charset="0"/>
              </a:rPr>
            </a:br>
            <a:r>
              <a:rPr lang="es-ES_tradnl" b="1" i="1">
                <a:solidFill>
                  <a:schemeClr val="tx1"/>
                </a:solidFill>
                <a:effectLst>
                  <a:outerShdw blurRad="38100" dist="38100" dir="2700000" algn="tl">
                    <a:srgbClr val="000000"/>
                  </a:outerShdw>
                </a:effectLst>
                <a:latin typeface="Arial" charset="0"/>
              </a:rPr>
              <a:t>Tipos y Usos</a:t>
            </a:r>
          </a:p>
        </p:txBody>
      </p:sp>
      <p:sp>
        <p:nvSpPr>
          <p:cNvPr id="29699" name="Rectangle 3"/>
          <p:cNvSpPr>
            <a:spLocks noGrp="1" noChangeArrowheads="1"/>
          </p:cNvSpPr>
          <p:nvPr>
            <p:ph type="body" idx="1"/>
          </p:nvPr>
        </p:nvSpPr>
        <p:spPr>
          <a:xfrm>
            <a:off x="467544" y="1916832"/>
            <a:ext cx="8452743" cy="4724400"/>
          </a:xfrm>
          <a:solidFill>
            <a:schemeClr val="bg1">
              <a:lumMod val="40000"/>
              <a:lumOff val="60000"/>
            </a:schemeClr>
          </a:solidFill>
          <a:ln w="76200">
            <a:solidFill>
              <a:schemeClr val="bg1">
                <a:lumMod val="50000"/>
              </a:schemeClr>
            </a:solidFill>
          </a:ln>
        </p:spPr>
        <p:txBody>
          <a:bodyPr/>
          <a:lstStyle/>
          <a:p>
            <a:r>
              <a:rPr lang="es-ES_tradnl" sz="3600" b="1" i="1">
                <a:latin typeface="Arial" pitchFamily="34" charset="0"/>
              </a:rPr>
              <a:t>Multinomodo : </a:t>
            </a:r>
            <a:r>
              <a:rPr lang="es-ES_tradnl" sz="2000" b="1" i="1">
                <a:latin typeface="Arial" pitchFamily="34" charset="0"/>
              </a:rPr>
              <a:t>Varios modos de propagación.</a:t>
            </a:r>
          </a:p>
          <a:p>
            <a:endParaRPr lang="es-ES_tradnl" sz="2000" b="1" i="1">
              <a:latin typeface="Arial" pitchFamily="34" charset="0"/>
            </a:endParaRPr>
          </a:p>
          <a:p>
            <a:pPr lvl="1"/>
            <a:r>
              <a:rPr lang="es-ES_tradnl" b="1" i="1">
                <a:latin typeface="Arial" pitchFamily="34" charset="0"/>
              </a:rPr>
              <a:t>Ventajas </a:t>
            </a:r>
          </a:p>
          <a:p>
            <a:pPr lvl="2"/>
            <a:r>
              <a:rPr lang="es-ES_tradnl" sz="2000" b="1" i="1">
                <a:latin typeface="Arial" pitchFamily="34" charset="0"/>
              </a:rPr>
              <a:t>Circuitos Electrónicos de menor Complejidad </a:t>
            </a:r>
          </a:p>
          <a:p>
            <a:pPr lvl="2"/>
            <a:r>
              <a:rPr lang="es-ES_tradnl" sz="2000" b="1" i="1">
                <a:latin typeface="Arial" pitchFamily="34" charset="0"/>
              </a:rPr>
              <a:t>Bajo Costo de Conexión </a:t>
            </a:r>
          </a:p>
          <a:p>
            <a:pPr lvl="1"/>
            <a:r>
              <a:rPr lang="es-ES_tradnl" b="1" i="1">
                <a:latin typeface="Arial" pitchFamily="34" charset="0"/>
              </a:rPr>
              <a:t>Desventajas </a:t>
            </a:r>
          </a:p>
          <a:p>
            <a:pPr lvl="2"/>
            <a:r>
              <a:rPr lang="es-ES_tradnl" sz="2000" b="1" i="1">
                <a:latin typeface="Arial" pitchFamily="34" charset="0"/>
              </a:rPr>
              <a:t>Distancia Limitada &lt; 30 Km  (2,5 Km Normalmente)</a:t>
            </a:r>
          </a:p>
          <a:p>
            <a:pPr lvl="2"/>
            <a:r>
              <a:rPr lang="es-ES_tradnl" sz="2000" b="1" i="1">
                <a:latin typeface="Arial" pitchFamily="34" charset="0"/>
              </a:rPr>
              <a:t>Baja Capacidad de Transmisión &lt; 300 Mbit/seg</a:t>
            </a:r>
          </a:p>
          <a:p>
            <a:pPr lvl="1"/>
            <a:r>
              <a:rPr lang="es-ES_tradnl" b="1" i="1">
                <a:latin typeface="Arial" pitchFamily="34" charset="0"/>
              </a:rPr>
              <a:t>Usos </a:t>
            </a:r>
          </a:p>
          <a:p>
            <a:pPr lvl="2"/>
            <a:r>
              <a:rPr lang="es-ES_tradnl" sz="2000" b="1" i="1">
                <a:latin typeface="Arial" pitchFamily="34" charset="0"/>
              </a:rPr>
              <a:t>Redes  LAN , Seguridad y Señalización</a:t>
            </a:r>
          </a:p>
          <a:p>
            <a:pPr lvl="2"/>
            <a:endParaRPr lang="es-AR" sz="2000" b="1" i="1">
              <a:latin typeface="Arial"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050"/>
          <p:cNvSpPr>
            <a:spLocks noGrp="1" noChangeArrowheads="1"/>
          </p:cNvSpPr>
          <p:nvPr>
            <p:ph type="title"/>
          </p:nvPr>
        </p:nvSpPr>
        <p:spPr>
          <a:xfrm>
            <a:off x="381000" y="0"/>
            <a:ext cx="8458200" cy="1143000"/>
          </a:xfrm>
          <a:solidFill>
            <a:schemeClr val="bg1">
              <a:lumMod val="40000"/>
              <a:lumOff val="60000"/>
            </a:schemeClr>
          </a:solidFill>
          <a:ln w="76200">
            <a:solidFill>
              <a:schemeClr val="bg1">
                <a:lumMod val="50000"/>
              </a:schemeClr>
            </a:solidFill>
          </a:ln>
        </p:spPr>
        <p:txBody>
          <a:bodyPr/>
          <a:lstStyle/>
          <a:p>
            <a:pPr>
              <a:defRPr/>
            </a:pPr>
            <a:r>
              <a:rPr lang="es-ES_tradnl" i="1" dirty="0">
                <a:solidFill>
                  <a:schemeClr val="tx1"/>
                </a:solidFill>
                <a:effectLst>
                  <a:outerShdw blurRad="38100" dist="38100" dir="2700000" algn="tl">
                    <a:srgbClr val="000000"/>
                  </a:outerShdw>
                </a:effectLst>
                <a:latin typeface="Tahoma" pitchFamily="34" charset="0"/>
              </a:rPr>
              <a:t>Medios Físicos de Transmisión</a:t>
            </a:r>
          </a:p>
        </p:txBody>
      </p:sp>
      <p:graphicFrame>
        <p:nvGraphicFramePr>
          <p:cNvPr id="3074" name="Object 2048"/>
          <p:cNvGraphicFramePr>
            <a:graphicFrameLocks noChangeAspect="1"/>
          </p:cNvGraphicFramePr>
          <p:nvPr>
            <p:extLst>
              <p:ext uri="{D42A27DB-BD31-4B8C-83A1-F6EECF244321}">
                <p14:modId xmlns:p14="http://schemas.microsoft.com/office/powerpoint/2010/main" val="2267241445"/>
              </p:ext>
            </p:extLst>
          </p:nvPr>
        </p:nvGraphicFramePr>
        <p:xfrm>
          <a:off x="381000" y="1219200"/>
          <a:ext cx="8458200" cy="5334000"/>
        </p:xfrm>
        <a:graphic>
          <a:graphicData uri="http://schemas.openxmlformats.org/presentationml/2006/ole">
            <mc:AlternateContent xmlns:mc="http://schemas.openxmlformats.org/markup-compatibility/2006">
              <mc:Choice xmlns:v="urn:schemas-microsoft-com:vml" Requires="v">
                <p:oleObj spid="_x0000_s4109" name="Imagen de mapa de bits" r:id="rId4" imgW="6190476" imgH="3828571" progId="PBrush">
                  <p:embed/>
                </p:oleObj>
              </mc:Choice>
              <mc:Fallback>
                <p:oleObj name="Imagen de mapa de bits" r:id="rId4" imgW="6190476" imgH="3828571" progId="PBrush">
                  <p:embed/>
                  <p:pic>
                    <p:nvPicPr>
                      <p:cNvPr id="0" name="Object 2048"/>
                      <p:cNvPicPr>
                        <a:picLocks noChangeAspect="1" noChangeArrowheads="1"/>
                      </p:cNvPicPr>
                      <p:nvPr/>
                    </p:nvPicPr>
                    <p:blipFill>
                      <a:blip r:embed="rId5">
                        <a:lum contrast="80000"/>
                        <a:extLst>
                          <a:ext uri="{28A0092B-C50C-407E-A947-70E740481C1C}">
                            <a14:useLocalDpi xmlns:a14="http://schemas.microsoft.com/office/drawing/2010/main" val="0"/>
                          </a:ext>
                        </a:extLst>
                      </a:blip>
                      <a:srcRect/>
                      <a:stretch>
                        <a:fillRect/>
                      </a:stretch>
                    </p:blipFill>
                    <p:spPr bwMode="auto">
                      <a:xfrm>
                        <a:off x="381000" y="1219200"/>
                        <a:ext cx="8458200" cy="5334000"/>
                      </a:xfrm>
                      <a:prstGeom prst="rect">
                        <a:avLst/>
                      </a:prstGeom>
                      <a:noFill/>
                      <a:ln w="76200">
                        <a:solidFill>
                          <a:schemeClr val="bg1">
                            <a:lumMod val="50000"/>
                          </a:schemeClr>
                        </a:solidFill>
                        <a:miter lim="800000"/>
                        <a:headEnd/>
                        <a:tailEnd/>
                      </a:ln>
                      <a:effectLst/>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611560" y="381000"/>
            <a:ext cx="8151440" cy="1143000"/>
          </a:xfrm>
          <a:solidFill>
            <a:schemeClr val="bg1">
              <a:lumMod val="20000"/>
              <a:lumOff val="80000"/>
            </a:schemeClr>
          </a:solidFill>
          <a:ln w="76200">
            <a:solidFill>
              <a:schemeClr val="bg1">
                <a:lumMod val="75000"/>
              </a:schemeClr>
            </a:solidFill>
          </a:ln>
        </p:spPr>
        <p:txBody>
          <a:bodyPr/>
          <a:lstStyle/>
          <a:p>
            <a:pPr>
              <a:defRPr/>
            </a:pPr>
            <a:r>
              <a:rPr lang="es-ES_tradnl" b="1" i="1" dirty="0">
                <a:solidFill>
                  <a:schemeClr val="accent6">
                    <a:lumMod val="75000"/>
                  </a:schemeClr>
                </a:solidFill>
                <a:effectLst>
                  <a:outerShdw blurRad="38100" dist="38100" dir="2700000" algn="tl">
                    <a:srgbClr val="000000"/>
                  </a:outerShdw>
                </a:effectLst>
                <a:latin typeface="Arial" pitchFamily="34" charset="0"/>
              </a:rPr>
              <a:t>Radiocomunicaciones</a:t>
            </a:r>
          </a:p>
        </p:txBody>
      </p:sp>
      <p:sp>
        <p:nvSpPr>
          <p:cNvPr id="30723" name="Rectangle 3"/>
          <p:cNvSpPr>
            <a:spLocks noGrp="1" noChangeArrowheads="1"/>
          </p:cNvSpPr>
          <p:nvPr>
            <p:ph type="body" idx="1"/>
          </p:nvPr>
        </p:nvSpPr>
        <p:spPr>
          <a:xfrm>
            <a:off x="251520" y="1905000"/>
            <a:ext cx="8681343" cy="4648200"/>
          </a:xfrm>
          <a:solidFill>
            <a:schemeClr val="bg1">
              <a:lumMod val="20000"/>
              <a:lumOff val="80000"/>
            </a:schemeClr>
          </a:solidFill>
          <a:ln w="76200">
            <a:solidFill>
              <a:schemeClr val="accent2">
                <a:lumMod val="75000"/>
              </a:schemeClr>
            </a:solidFill>
            <a:miter lim="800000"/>
            <a:headEnd/>
            <a:tailEnd/>
          </a:ln>
        </p:spPr>
        <p:txBody>
          <a:bodyPr vert="horz" wrap="square" lIns="84406" tIns="42203" rIns="84406" bIns="42203" numCol="1" anchor="t" anchorCtr="0" compatLnSpc="1">
            <a:prstTxWarp prst="textNoShape">
              <a:avLst/>
            </a:prstTxWarp>
          </a:bodyPr>
          <a:lstStyle/>
          <a:p>
            <a:pPr algn="just">
              <a:lnSpc>
                <a:spcPct val="90000"/>
              </a:lnSpc>
            </a:pPr>
            <a:r>
              <a:rPr lang="es-ES_tradnl" i="1">
                <a:solidFill>
                  <a:schemeClr val="accent6">
                    <a:lumMod val="75000"/>
                  </a:schemeClr>
                </a:solidFill>
                <a:latin typeface="Arial" charset="0"/>
              </a:rPr>
              <a:t>Técnica que permite el Intercambio de información entre dos puntos geográficos mediante la transmisión de ondas electromagnéticas.</a:t>
            </a:r>
          </a:p>
          <a:p>
            <a:pPr algn="just">
              <a:lnSpc>
                <a:spcPct val="90000"/>
              </a:lnSpc>
            </a:pPr>
            <a:r>
              <a:rPr lang="es-ES_tradnl" i="1">
                <a:solidFill>
                  <a:schemeClr val="accent6">
                    <a:lumMod val="75000"/>
                  </a:schemeClr>
                </a:solidFill>
                <a:latin typeface="Arial" charset="0"/>
              </a:rPr>
              <a:t>Se propagan a la velocidad de la Luz (300 Km/seg Aprox).</a:t>
            </a:r>
          </a:p>
          <a:p>
            <a:pPr algn="just">
              <a:lnSpc>
                <a:spcPct val="90000"/>
              </a:lnSpc>
            </a:pPr>
            <a:r>
              <a:rPr lang="es-ES_tradnl" i="1">
                <a:solidFill>
                  <a:schemeClr val="accent6">
                    <a:lumMod val="75000"/>
                  </a:schemeClr>
                </a:solidFill>
                <a:latin typeface="Arial" charset="0"/>
              </a:rPr>
              <a:t>La propagación de dichas ondas se realiza mediante el uso de Antenas (Transmisor/Receptor).</a:t>
            </a:r>
            <a:endParaRPr lang="es-AR" i="1">
              <a:solidFill>
                <a:schemeClr val="accent6">
                  <a:lumMod val="75000"/>
                </a:schemeClr>
              </a:solidFill>
              <a:latin typeface="Arial"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subTitle" idx="4294967295"/>
          </p:nvPr>
        </p:nvSpPr>
        <p:spPr>
          <a:xfrm>
            <a:off x="0" y="3500439"/>
            <a:ext cx="9144000" cy="3122611"/>
          </a:xfrm>
          <a:solidFill>
            <a:schemeClr val="bg1">
              <a:lumMod val="20000"/>
              <a:lumOff val="80000"/>
            </a:schemeClr>
          </a:solidFill>
          <a:ln w="76200">
            <a:solidFill>
              <a:schemeClr val="hlink"/>
            </a:solidFill>
          </a:ln>
        </p:spPr>
        <p:txBody>
          <a:bodyPr/>
          <a:lstStyle/>
          <a:p>
            <a:pPr marL="0" indent="0" algn="ctr">
              <a:lnSpc>
                <a:spcPct val="90000"/>
              </a:lnSpc>
              <a:buFontTx/>
              <a:buNone/>
            </a:pPr>
            <a:r>
              <a:rPr lang="es-ES_tradnl" sz="2800" b="1" i="1" dirty="0">
                <a:solidFill>
                  <a:srgbClr val="333399"/>
                </a:solidFill>
                <a:latin typeface="Arial" pitchFamily="34" charset="0"/>
              </a:rPr>
              <a:t>Mg PABLO ALEJANDRO LENA</a:t>
            </a:r>
          </a:p>
          <a:p>
            <a:pPr marL="0" indent="0" algn="ctr">
              <a:lnSpc>
                <a:spcPct val="90000"/>
              </a:lnSpc>
              <a:buFontTx/>
              <a:buNone/>
            </a:pPr>
            <a:r>
              <a:rPr lang="es-ES_tradnl" sz="2800" b="1" i="1" dirty="0">
                <a:solidFill>
                  <a:srgbClr val="333399"/>
                </a:solidFill>
                <a:latin typeface="Arial" pitchFamily="34" charset="0"/>
              </a:rPr>
              <a:t>plena@unlam.edu.ar</a:t>
            </a:r>
          </a:p>
          <a:p>
            <a:pPr marL="0" indent="0" algn="ctr">
              <a:lnSpc>
                <a:spcPct val="90000"/>
              </a:lnSpc>
              <a:buFontTx/>
              <a:buNone/>
            </a:pPr>
            <a:r>
              <a:rPr lang="es-ES_tradnl" sz="2800" b="1" i="1" dirty="0">
                <a:solidFill>
                  <a:srgbClr val="333399"/>
                </a:solidFill>
                <a:latin typeface="Arial" pitchFamily="34" charset="0"/>
              </a:rPr>
              <a:t>legacena@gmail.com </a:t>
            </a:r>
          </a:p>
          <a:p>
            <a:pPr marL="0" indent="0" algn="ctr">
              <a:lnSpc>
                <a:spcPct val="90000"/>
              </a:lnSpc>
              <a:buNone/>
            </a:pPr>
            <a:r>
              <a:rPr lang="es-ES" sz="2800" b="1" i="1" dirty="0">
                <a:solidFill>
                  <a:srgbClr val="333399"/>
                </a:solidFill>
                <a:latin typeface="Arial" charset="0"/>
              </a:rPr>
              <a:t>Ing. MARIO KRAJNIK</a:t>
            </a:r>
          </a:p>
          <a:p>
            <a:pPr marL="0" indent="0" algn="ctr">
              <a:lnSpc>
                <a:spcPct val="90000"/>
              </a:lnSpc>
              <a:buNone/>
            </a:pPr>
            <a:r>
              <a:rPr lang="es-ES" sz="2800" b="1" i="1" dirty="0">
                <a:solidFill>
                  <a:srgbClr val="333399"/>
                </a:solidFill>
                <a:latin typeface="Arial" charset="0"/>
              </a:rPr>
              <a:t>mariokrajnik@yahoo.com.ar</a:t>
            </a:r>
            <a:r>
              <a:rPr lang="es-ES_tradnl" sz="2800" b="1" i="1" dirty="0">
                <a:solidFill>
                  <a:srgbClr val="333399"/>
                </a:solidFill>
                <a:latin typeface="Arial" pitchFamily="34" charset="0"/>
              </a:rPr>
              <a:t>                 </a:t>
            </a:r>
          </a:p>
          <a:p>
            <a:pPr marL="0" indent="0" algn="ctr">
              <a:lnSpc>
                <a:spcPct val="90000"/>
              </a:lnSpc>
              <a:buFontTx/>
              <a:buNone/>
            </a:pPr>
            <a:r>
              <a:rPr lang="es-AR" sz="3600" b="1" i="1" u="sng" dirty="0">
                <a:solidFill>
                  <a:srgbClr val="333399"/>
                </a:solidFill>
                <a:latin typeface="Arial" pitchFamily="34" charset="0"/>
              </a:rPr>
              <a:t>2021</a:t>
            </a:r>
          </a:p>
        </p:txBody>
      </p:sp>
      <p:sp>
        <p:nvSpPr>
          <p:cNvPr id="201731" name="Rectangle 3"/>
          <p:cNvSpPr>
            <a:spLocks noGrp="1" noChangeArrowheads="1"/>
          </p:cNvSpPr>
          <p:nvPr>
            <p:ph type="ctrTitle" idx="4294967295"/>
          </p:nvPr>
        </p:nvSpPr>
        <p:spPr>
          <a:xfrm>
            <a:off x="395288" y="0"/>
            <a:ext cx="8496300" cy="3500439"/>
          </a:xfrm>
          <a:solidFill>
            <a:schemeClr val="bg1">
              <a:lumMod val="20000"/>
              <a:lumOff val="80000"/>
            </a:schemeClr>
          </a:solidFill>
          <a:ln w="76200" cap="flat" algn="ctr">
            <a:solidFill>
              <a:schemeClr val="hlink"/>
            </a:solidFill>
          </a:ln>
        </p:spPr>
        <p:txBody>
          <a:bodyPr anchor="t"/>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b="1" i="1" u="sng" dirty="0">
                <a:solidFill>
                  <a:srgbClr val="333399"/>
                </a:solidFill>
                <a:latin typeface="Arial" charset="0"/>
              </a:rPr>
              <a:t>Introducción a las Comunicaciones 3007</a:t>
            </a:r>
            <a:endParaRPr lang="es-AR" b="1" i="1" u="sng" dirty="0">
              <a:solidFill>
                <a:srgbClr val="333399"/>
              </a:solidFill>
              <a:latin typeface="Arial"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899592" y="204896"/>
            <a:ext cx="7573977" cy="1336431"/>
          </a:xfrm>
          <a:solidFill>
            <a:schemeClr val="bg1">
              <a:lumMod val="20000"/>
              <a:lumOff val="80000"/>
            </a:schemeClr>
          </a:solidFill>
          <a:ln w="76200">
            <a:solidFill>
              <a:schemeClr val="accent2">
                <a:lumMod val="75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b="1" i="1" dirty="0">
                <a:solidFill>
                  <a:schemeClr val="accent6">
                    <a:lumMod val="75000"/>
                  </a:schemeClr>
                </a:solidFill>
                <a:effectLst>
                  <a:outerShdw blurRad="38100" dist="38100" dir="2700000" algn="tl">
                    <a:srgbClr val="000000"/>
                  </a:outerShdw>
                </a:effectLst>
                <a:latin typeface="Arial" pitchFamily="34" charset="0"/>
              </a:rPr>
              <a:t>Propagación de Ondas de Radio</a:t>
            </a:r>
            <a:endParaRPr lang="es-AR" b="1" i="1" dirty="0">
              <a:solidFill>
                <a:schemeClr val="accent6">
                  <a:lumMod val="75000"/>
                </a:schemeClr>
              </a:solidFill>
              <a:effectLst>
                <a:outerShdw blurRad="38100" dist="38100" dir="2700000" algn="tl">
                  <a:srgbClr val="000000"/>
                </a:outerShdw>
              </a:effectLst>
              <a:latin typeface="Arial" pitchFamily="34" charset="0"/>
            </a:endParaRPr>
          </a:p>
        </p:txBody>
      </p:sp>
      <p:sp>
        <p:nvSpPr>
          <p:cNvPr id="8195" name="Rectangle 3"/>
          <p:cNvSpPr>
            <a:spLocks noGrp="1" noChangeArrowheads="1"/>
          </p:cNvSpPr>
          <p:nvPr>
            <p:ph type="body" idx="1"/>
          </p:nvPr>
        </p:nvSpPr>
        <p:spPr>
          <a:xfrm>
            <a:off x="179512" y="1900215"/>
            <a:ext cx="8784976" cy="4957785"/>
          </a:xfrm>
          <a:solidFill>
            <a:schemeClr val="bg1">
              <a:lumMod val="20000"/>
              <a:lumOff val="80000"/>
            </a:schemeClr>
          </a:solidFill>
          <a:ln w="76200">
            <a:solidFill>
              <a:schemeClr val="accent2">
                <a:lumMod val="75000"/>
              </a:schemeClr>
            </a:solidFill>
            <a:miter lim="800000"/>
            <a:headEnd/>
            <a:tailEnd/>
          </a:ln>
        </p:spPr>
        <p:txBody>
          <a:bodyPr vert="horz" wrap="square" lIns="84406" tIns="42203" rIns="84406" bIns="42203" numCol="1" anchor="t" anchorCtr="0" compatLnSpc="1">
            <a:prstTxWarp prst="textNoShape">
              <a:avLst/>
            </a:prstTxWarp>
          </a:bodyPr>
          <a:lstStyle/>
          <a:p>
            <a:pPr algn="just">
              <a:lnSpc>
                <a:spcPct val="90000"/>
              </a:lnSpc>
            </a:pPr>
            <a:r>
              <a:rPr lang="es-ES_tradnl" i="1" dirty="0">
                <a:solidFill>
                  <a:schemeClr val="accent6">
                    <a:lumMod val="75000"/>
                  </a:schemeClr>
                </a:solidFill>
                <a:latin typeface="Arial" charset="0"/>
              </a:rPr>
              <a:t>Se pueden propagar de acuerdo a los siguientes modos :</a:t>
            </a:r>
          </a:p>
          <a:p>
            <a:pPr lvl="1"/>
            <a:r>
              <a:rPr lang="es-ES_tradnl" b="1" i="1" dirty="0">
                <a:solidFill>
                  <a:schemeClr val="accent6">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Por onda Terrestre</a:t>
            </a:r>
          </a:p>
          <a:p>
            <a:pPr lvl="1"/>
            <a:r>
              <a:rPr lang="es-ES_tradnl" b="1" i="1" dirty="0">
                <a:solidFill>
                  <a:schemeClr val="accent6">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(Superficie)</a:t>
            </a:r>
          </a:p>
          <a:p>
            <a:pPr lvl="1"/>
            <a:r>
              <a:rPr lang="es-ES_tradnl" b="1" i="1" dirty="0">
                <a:solidFill>
                  <a:schemeClr val="accent6">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En Línea Recta </a:t>
            </a:r>
          </a:p>
          <a:p>
            <a:pPr lvl="1"/>
            <a:r>
              <a:rPr lang="es-ES_tradnl" b="1" i="1" dirty="0">
                <a:solidFill>
                  <a:schemeClr val="accent6">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(Alcance Visual)</a:t>
            </a:r>
          </a:p>
          <a:p>
            <a:pPr lvl="1"/>
            <a:r>
              <a:rPr lang="es-ES_tradnl" b="1" i="1" dirty="0">
                <a:solidFill>
                  <a:schemeClr val="accent6">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Por Onda Espacial </a:t>
            </a:r>
          </a:p>
          <a:p>
            <a:pPr lvl="1"/>
            <a:r>
              <a:rPr lang="es-ES_tradnl" b="1" i="1" dirty="0">
                <a:solidFill>
                  <a:schemeClr val="accent6">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(Ionosfera)</a:t>
            </a:r>
            <a:endParaRPr lang="es-AR" b="1" i="1" dirty="0">
              <a:solidFill>
                <a:schemeClr val="accent6">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198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531" y="2498436"/>
            <a:ext cx="4121073" cy="2060536"/>
          </a:xfrm>
          <a:prstGeom prst="rect">
            <a:avLst/>
          </a:prstGeom>
          <a:noFill/>
          <a:ln w="76200">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198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5531" y="4758378"/>
            <a:ext cx="4121073" cy="1838973"/>
          </a:xfrm>
          <a:prstGeom prst="rect">
            <a:avLst/>
          </a:prstGeom>
          <a:noFill/>
          <a:ln w="76200">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9765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45410"/>
                                        </p:tgtEl>
                                        <p:attrNameLst>
                                          <p:attrName>style.visibility</p:attrName>
                                        </p:attrNameLst>
                                      </p:cBhvr>
                                      <p:to>
                                        <p:strVal val="visible"/>
                                      </p:to>
                                    </p:set>
                                    <p:animEffect transition="in" filter="fade">
                                      <p:cBhvr>
                                        <p:cTn id="7" dur="2000"/>
                                        <p:tgtEl>
                                          <p:spTgt spid="145410"/>
                                        </p:tgtEl>
                                      </p:cBhvr>
                                    </p:animEffect>
                                    <p:anim calcmode="lin" valueType="num">
                                      <p:cBhvr>
                                        <p:cTn id="8" dur="2000" fill="hold"/>
                                        <p:tgtEl>
                                          <p:spTgt spid="145410"/>
                                        </p:tgtEl>
                                        <p:attrNameLst>
                                          <p:attrName>ppt_w</p:attrName>
                                        </p:attrNameLst>
                                      </p:cBhvr>
                                      <p:tavLst>
                                        <p:tav tm="0" fmla="#ppt_w*sin(2.5*pi*$)">
                                          <p:val>
                                            <p:fltVal val="0"/>
                                          </p:val>
                                        </p:tav>
                                        <p:tav tm="100000">
                                          <p:val>
                                            <p:fltVal val="1"/>
                                          </p:val>
                                        </p:tav>
                                      </p:tavLst>
                                    </p:anim>
                                    <p:anim calcmode="lin" valueType="num">
                                      <p:cBhvr>
                                        <p:cTn id="9" dur="2000" fill="hold"/>
                                        <p:tgtEl>
                                          <p:spTgt spid="145410"/>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8195">
                                            <p:bg/>
                                          </p:spTgt>
                                        </p:tgtEl>
                                        <p:attrNameLst>
                                          <p:attrName>style.visibility</p:attrName>
                                        </p:attrNameLst>
                                      </p:cBhvr>
                                      <p:to>
                                        <p:strVal val="visible"/>
                                      </p:to>
                                    </p:set>
                                    <p:animEffect transition="in" filter="circle(in)">
                                      <p:cBhvr>
                                        <p:cTn id="14" dur="2000"/>
                                        <p:tgtEl>
                                          <p:spTgt spid="8195">
                                            <p:bg/>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8195">
                                            <p:txEl>
                                              <p:pRg st="0" end="0"/>
                                            </p:txEl>
                                          </p:spTgt>
                                        </p:tgtEl>
                                        <p:attrNameLst>
                                          <p:attrName>style.visibility</p:attrName>
                                        </p:attrNameLst>
                                      </p:cBhvr>
                                      <p:to>
                                        <p:strVal val="visible"/>
                                      </p:to>
                                    </p:set>
                                    <p:animEffect transition="in" filter="circle(in)">
                                      <p:cBhvr>
                                        <p:cTn id="19" dur="2000"/>
                                        <p:tgtEl>
                                          <p:spTgt spid="8195">
                                            <p:txEl>
                                              <p:pRg st="0" end="0"/>
                                            </p:txEl>
                                          </p:spTgt>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8195">
                                            <p:txEl>
                                              <p:pRg st="1" end="1"/>
                                            </p:txEl>
                                          </p:spTgt>
                                        </p:tgtEl>
                                        <p:attrNameLst>
                                          <p:attrName>style.visibility</p:attrName>
                                        </p:attrNameLst>
                                      </p:cBhvr>
                                      <p:to>
                                        <p:strVal val="visible"/>
                                      </p:to>
                                    </p:set>
                                    <p:animEffect transition="in" filter="circle(in)">
                                      <p:cBhvr>
                                        <p:cTn id="22" dur="2000"/>
                                        <p:tgtEl>
                                          <p:spTgt spid="8195">
                                            <p:txEl>
                                              <p:pRg st="1" end="1"/>
                                            </p:txEl>
                                          </p:spTgt>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8195">
                                            <p:txEl>
                                              <p:pRg st="2" end="2"/>
                                            </p:txEl>
                                          </p:spTgt>
                                        </p:tgtEl>
                                        <p:attrNameLst>
                                          <p:attrName>style.visibility</p:attrName>
                                        </p:attrNameLst>
                                      </p:cBhvr>
                                      <p:to>
                                        <p:strVal val="visible"/>
                                      </p:to>
                                    </p:set>
                                    <p:animEffect transition="in" filter="circle(in)">
                                      <p:cBhvr>
                                        <p:cTn id="25" dur="2000"/>
                                        <p:tgtEl>
                                          <p:spTgt spid="819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9810"/>
                                        </p:tgtEl>
                                        <p:attrNameLst>
                                          <p:attrName>style.visibility</p:attrName>
                                        </p:attrNameLst>
                                      </p:cBhvr>
                                      <p:to>
                                        <p:strVal val="visible"/>
                                      </p:to>
                                    </p:set>
                                    <p:animEffect transition="in" filter="fade">
                                      <p:cBhvr>
                                        <p:cTn id="30" dur="500"/>
                                        <p:tgtEl>
                                          <p:spTgt spid="119810"/>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8195">
                                            <p:txEl>
                                              <p:pRg st="3" end="3"/>
                                            </p:txEl>
                                          </p:spTgt>
                                        </p:tgtEl>
                                        <p:attrNameLst>
                                          <p:attrName>style.visibility</p:attrName>
                                        </p:attrNameLst>
                                      </p:cBhvr>
                                      <p:to>
                                        <p:strVal val="visible"/>
                                      </p:to>
                                    </p:set>
                                    <p:animEffect transition="in" filter="circle(in)">
                                      <p:cBhvr>
                                        <p:cTn id="33" dur="2000"/>
                                        <p:tgtEl>
                                          <p:spTgt spid="8195">
                                            <p:txEl>
                                              <p:pRg st="3" end="3"/>
                                            </p:txEl>
                                          </p:spTgt>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8195">
                                            <p:txEl>
                                              <p:pRg st="4" end="4"/>
                                            </p:txEl>
                                          </p:spTgt>
                                        </p:tgtEl>
                                        <p:attrNameLst>
                                          <p:attrName>style.visibility</p:attrName>
                                        </p:attrNameLst>
                                      </p:cBhvr>
                                      <p:to>
                                        <p:strVal val="visible"/>
                                      </p:to>
                                    </p:set>
                                    <p:animEffect transition="in" filter="circle(in)">
                                      <p:cBhvr>
                                        <p:cTn id="36" dur="2000"/>
                                        <p:tgtEl>
                                          <p:spTgt spid="8195">
                                            <p:txEl>
                                              <p:pRg st="4" end="4"/>
                                            </p:txEl>
                                          </p:spTgt>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8195">
                                            <p:txEl>
                                              <p:pRg st="5" end="5"/>
                                            </p:txEl>
                                          </p:spTgt>
                                        </p:tgtEl>
                                        <p:attrNameLst>
                                          <p:attrName>style.visibility</p:attrName>
                                        </p:attrNameLst>
                                      </p:cBhvr>
                                      <p:to>
                                        <p:strVal val="visible"/>
                                      </p:to>
                                    </p:set>
                                    <p:animEffect transition="in" filter="circle(in)">
                                      <p:cBhvr>
                                        <p:cTn id="39" dur="2000"/>
                                        <p:tgtEl>
                                          <p:spTgt spid="8195">
                                            <p:txEl>
                                              <p:pRg st="5" end="5"/>
                                            </p:txEl>
                                          </p:spTgt>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8195">
                                            <p:txEl>
                                              <p:pRg st="6" end="6"/>
                                            </p:txEl>
                                          </p:spTgt>
                                        </p:tgtEl>
                                        <p:attrNameLst>
                                          <p:attrName>style.visibility</p:attrName>
                                        </p:attrNameLst>
                                      </p:cBhvr>
                                      <p:to>
                                        <p:strVal val="visible"/>
                                      </p:to>
                                    </p:set>
                                    <p:animEffect transition="in" filter="circle(in)">
                                      <p:cBhvr>
                                        <p:cTn id="42" dur="2000"/>
                                        <p:tgtEl>
                                          <p:spTgt spid="819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9811"/>
                                        </p:tgtEl>
                                        <p:attrNameLst>
                                          <p:attrName>style.visibility</p:attrName>
                                        </p:attrNameLst>
                                      </p:cBhvr>
                                      <p:to>
                                        <p:strVal val="visible"/>
                                      </p:to>
                                    </p:set>
                                    <p:animEffect transition="in" filter="fade">
                                      <p:cBhvr>
                                        <p:cTn id="47" dur="500"/>
                                        <p:tgtEl>
                                          <p:spTgt spid="119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0" grpId="0" animBg="1"/>
      <p:bldP spid="8195" grpId="0" uiExpand="1"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3074"/>
          <p:cNvSpPr>
            <a:spLocks noGrp="1" noChangeArrowheads="1"/>
          </p:cNvSpPr>
          <p:nvPr>
            <p:ph type="title"/>
          </p:nvPr>
        </p:nvSpPr>
        <p:spPr>
          <a:xfrm>
            <a:off x="457200" y="304800"/>
            <a:ext cx="8305800" cy="1295400"/>
          </a:xfrm>
          <a:solidFill>
            <a:schemeClr val="bg1">
              <a:lumMod val="20000"/>
              <a:lumOff val="80000"/>
            </a:schemeClr>
          </a:solidFill>
          <a:ln w="76200">
            <a:solidFill>
              <a:schemeClr val="accent2">
                <a:lumMod val="75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b="1" i="1">
                <a:solidFill>
                  <a:schemeClr val="accent6">
                    <a:lumMod val="75000"/>
                  </a:schemeClr>
                </a:solidFill>
                <a:effectLst>
                  <a:outerShdw blurRad="38100" dist="38100" dir="2700000" algn="tl">
                    <a:srgbClr val="000000"/>
                  </a:outerShdw>
                </a:effectLst>
                <a:latin typeface="Arial" pitchFamily="34" charset="0"/>
              </a:rPr>
              <a:t>Espectro de Radiofrecuencias</a:t>
            </a:r>
            <a:endParaRPr lang="es-AR" b="1" i="1">
              <a:solidFill>
                <a:schemeClr val="accent6">
                  <a:lumMod val="75000"/>
                </a:schemeClr>
              </a:solidFill>
              <a:effectLst>
                <a:outerShdw blurRad="38100" dist="38100" dir="2700000" algn="tl">
                  <a:srgbClr val="000000"/>
                </a:outerShdw>
              </a:effectLst>
              <a:latin typeface="Arial" pitchFamily="34" charset="0"/>
            </a:endParaRPr>
          </a:p>
        </p:txBody>
      </p:sp>
      <p:pic>
        <p:nvPicPr>
          <p:cNvPr id="32771" name="Picture 3075" descr="espectro"/>
          <p:cNvPicPr>
            <a:picLocks noChangeAspect="1" noChangeArrowheads="1"/>
          </p:cNvPicPr>
          <p:nvPr/>
        </p:nvPicPr>
        <p:blipFill>
          <a:blip r:embed="rId3" cstate="print"/>
          <a:srcRect/>
          <a:stretch>
            <a:fillRect/>
          </a:stretch>
        </p:blipFill>
        <p:spPr bwMode="auto">
          <a:xfrm>
            <a:off x="457200" y="1905000"/>
            <a:ext cx="8382000" cy="4572000"/>
          </a:xfrm>
          <a:prstGeom prst="rect">
            <a:avLst/>
          </a:prstGeom>
          <a:solidFill>
            <a:schemeClr val="bg1">
              <a:lumMod val="20000"/>
              <a:lumOff val="80000"/>
            </a:schemeClr>
          </a:solidFill>
          <a:ln w="76200">
            <a:solidFill>
              <a:schemeClr val="accent2">
                <a:lumMod val="75000"/>
              </a:schemeClr>
            </a:solid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517397" y="437898"/>
            <a:ext cx="7993557" cy="1349620"/>
          </a:xfrm>
          <a:solidFill>
            <a:schemeClr val="bg1">
              <a:lumMod val="20000"/>
              <a:lumOff val="80000"/>
            </a:schemeClr>
          </a:solidFill>
          <a:ln w="76200">
            <a:solidFill>
              <a:schemeClr val="accent2">
                <a:lumMod val="75000"/>
              </a:schemeClr>
            </a:solidFill>
            <a:miter lim="800000"/>
            <a:headEnd/>
            <a:tailEnd/>
          </a:ln>
        </p:spPr>
        <p:txBody>
          <a:bodyPr vert="horz" wrap="square" lIns="84406" tIns="42203" rIns="84406" bIns="42203" numCol="1" anchor="ctr" anchorCtr="0" compatLnSpc="1">
            <a:prstTxWarp prst="textNoShape">
              <a:avLst/>
            </a:prstTxWarp>
          </a:bodyPr>
          <a:lstStyle/>
          <a:p>
            <a:r>
              <a:rPr lang="es-ES" sz="3600" b="1" i="1" dirty="0">
                <a:solidFill>
                  <a:schemeClr val="accent6">
                    <a:lumMod val="75000"/>
                  </a:schemeClr>
                </a:solidFill>
                <a:effectLst>
                  <a:outerShdw blurRad="38100" dist="38100" dir="2700000" algn="tl">
                    <a:srgbClr val="000000"/>
                  </a:outerShdw>
                </a:effectLst>
                <a:latin typeface="Arial" pitchFamily="34" charset="0"/>
              </a:rPr>
              <a:t>Redes Inalámbricas </a:t>
            </a:r>
            <a:br>
              <a:rPr lang="es-ES" sz="3600" b="1" i="1" dirty="0">
                <a:solidFill>
                  <a:schemeClr val="accent6">
                    <a:lumMod val="75000"/>
                  </a:schemeClr>
                </a:solidFill>
                <a:effectLst>
                  <a:outerShdw blurRad="38100" dist="38100" dir="2700000" algn="tl">
                    <a:srgbClr val="000000"/>
                  </a:outerShdw>
                </a:effectLst>
                <a:latin typeface="Arial" pitchFamily="34" charset="0"/>
              </a:rPr>
            </a:br>
            <a:r>
              <a:rPr lang="es-ES" sz="3600" b="1" i="1" dirty="0">
                <a:solidFill>
                  <a:schemeClr val="accent6">
                    <a:lumMod val="75000"/>
                  </a:schemeClr>
                </a:solidFill>
                <a:effectLst>
                  <a:outerShdw blurRad="38100" dist="38100" dir="2700000" algn="tl">
                    <a:srgbClr val="000000"/>
                  </a:outerShdw>
                </a:effectLst>
                <a:latin typeface="Arial" pitchFamily="34" charset="0"/>
              </a:rPr>
              <a:t>(según su medio de transmisión)</a:t>
            </a:r>
          </a:p>
        </p:txBody>
      </p:sp>
      <p:sp>
        <p:nvSpPr>
          <p:cNvPr id="210947" name="Rectangle 3"/>
          <p:cNvSpPr>
            <a:spLocks noGrp="1" noChangeArrowheads="1"/>
          </p:cNvSpPr>
          <p:nvPr>
            <p:ph type="body" sz="half" idx="1"/>
          </p:nvPr>
        </p:nvSpPr>
        <p:spPr>
          <a:xfrm>
            <a:off x="517397" y="2022232"/>
            <a:ext cx="8375083" cy="4148504"/>
          </a:xfrm>
          <a:solidFill>
            <a:schemeClr val="accent2"/>
          </a:solidFill>
          <a:ln w="76200">
            <a:solidFill>
              <a:schemeClr val="bg1">
                <a:lumMod val="20000"/>
                <a:lumOff val="80000"/>
              </a:schemeClr>
            </a:solidFill>
          </a:ln>
        </p:spPr>
        <p:txBody>
          <a:bodyPr/>
          <a:lstStyle/>
          <a:p>
            <a:pPr>
              <a:lnSpc>
                <a:spcPct val="80000"/>
              </a:lnSpc>
              <a:defRPr/>
            </a:pPr>
            <a:endParaRPr lang="es-ES" sz="2215" b="1" i="1" dirty="0">
              <a:solidFill>
                <a:srgbClr val="00FFFF"/>
              </a:solidFill>
              <a:effectLst>
                <a:outerShdw blurRad="38100" dist="38100" dir="2700000" algn="tl">
                  <a:srgbClr val="000000"/>
                </a:outerShdw>
              </a:effectLst>
              <a:latin typeface="Arial" pitchFamily="34" charset="0"/>
            </a:endParaRPr>
          </a:p>
          <a:p>
            <a:pPr>
              <a:lnSpc>
                <a:spcPct val="80000"/>
              </a:lnSpc>
              <a:defRPr/>
            </a:pPr>
            <a:r>
              <a:rPr lang="es-ES" sz="2215" b="1" i="1" dirty="0">
                <a:solidFill>
                  <a:srgbClr val="00FFFF"/>
                </a:solidFill>
                <a:effectLst>
                  <a:outerShdw blurRad="38100" dist="38100" dir="2700000" algn="tl">
                    <a:srgbClr val="000000"/>
                  </a:outerShdw>
                </a:effectLst>
                <a:latin typeface="Arial" pitchFamily="34" charset="0"/>
              </a:rPr>
              <a:t>Transmisión de </a:t>
            </a:r>
            <a:r>
              <a:rPr lang="es-ES" sz="2585" b="1" i="1" dirty="0">
                <a:solidFill>
                  <a:srgbClr val="00FFFF"/>
                </a:solidFill>
                <a:effectLst>
                  <a:outerShdw blurRad="38100" dist="38100" dir="2700000" algn="tl">
                    <a:srgbClr val="000000"/>
                  </a:outerShdw>
                </a:effectLst>
                <a:latin typeface="Arial" pitchFamily="34" charset="0"/>
              </a:rPr>
              <a:t>ondas de radio.</a:t>
            </a:r>
          </a:p>
          <a:p>
            <a:pPr>
              <a:lnSpc>
                <a:spcPct val="80000"/>
              </a:lnSpc>
              <a:buFontTx/>
              <a:buNone/>
              <a:defRPr/>
            </a:pPr>
            <a:endParaRPr lang="es-ES" sz="2585" b="1" i="1" dirty="0">
              <a:solidFill>
                <a:srgbClr val="00FFFF"/>
              </a:solidFill>
              <a:effectLst>
                <a:outerShdw blurRad="38100" dist="38100" dir="2700000" algn="tl">
                  <a:srgbClr val="000000"/>
                </a:outerShdw>
              </a:effectLst>
              <a:latin typeface="Arial" pitchFamily="34" charset="0"/>
            </a:endParaRPr>
          </a:p>
          <a:p>
            <a:pPr>
              <a:lnSpc>
                <a:spcPct val="80000"/>
              </a:lnSpc>
              <a:buFontTx/>
              <a:buNone/>
              <a:defRPr/>
            </a:pPr>
            <a:endParaRPr lang="es-ES" sz="2585" b="1" i="1" dirty="0">
              <a:solidFill>
                <a:srgbClr val="00FFFF"/>
              </a:solidFill>
              <a:effectLst>
                <a:outerShdw blurRad="38100" dist="38100" dir="2700000" algn="tl">
                  <a:srgbClr val="000000"/>
                </a:outerShdw>
              </a:effectLst>
              <a:latin typeface="Arial" pitchFamily="34" charset="0"/>
            </a:endParaRPr>
          </a:p>
          <a:p>
            <a:pPr algn="r">
              <a:lnSpc>
                <a:spcPct val="80000"/>
              </a:lnSpc>
              <a:defRPr/>
            </a:pPr>
            <a:endParaRPr lang="es-ES" sz="2215" b="1" i="1" dirty="0">
              <a:solidFill>
                <a:srgbClr val="00FFFF"/>
              </a:solidFill>
              <a:effectLst>
                <a:outerShdw blurRad="38100" dist="38100" dir="2700000" algn="tl">
                  <a:srgbClr val="000000"/>
                </a:outerShdw>
              </a:effectLst>
              <a:latin typeface="Arial" pitchFamily="34" charset="0"/>
            </a:endParaRPr>
          </a:p>
          <a:p>
            <a:pPr algn="r">
              <a:lnSpc>
                <a:spcPct val="80000"/>
              </a:lnSpc>
              <a:defRPr/>
            </a:pPr>
            <a:r>
              <a:rPr lang="es-ES" sz="2215" b="1" i="1" dirty="0">
                <a:solidFill>
                  <a:schemeClr val="bg1">
                    <a:lumMod val="20000"/>
                    <a:lumOff val="80000"/>
                  </a:schemeClr>
                </a:solidFill>
                <a:effectLst>
                  <a:outerShdw blurRad="38100" dist="38100" dir="2700000" algn="tl">
                    <a:srgbClr val="000000"/>
                  </a:outerShdw>
                </a:effectLst>
                <a:latin typeface="Arial" pitchFamily="34" charset="0"/>
              </a:rPr>
              <a:t>Transmisión de </a:t>
            </a:r>
            <a:r>
              <a:rPr lang="es-ES" sz="2585" b="1" i="1" dirty="0">
                <a:solidFill>
                  <a:schemeClr val="bg1">
                    <a:lumMod val="20000"/>
                    <a:lumOff val="80000"/>
                  </a:schemeClr>
                </a:solidFill>
                <a:effectLst>
                  <a:outerShdw blurRad="38100" dist="38100" dir="2700000" algn="tl">
                    <a:srgbClr val="000000"/>
                  </a:outerShdw>
                </a:effectLst>
                <a:latin typeface="Arial" pitchFamily="34" charset="0"/>
              </a:rPr>
              <a:t>microondas</a:t>
            </a:r>
            <a:r>
              <a:rPr lang="es-ES" sz="2585" b="1" i="1" dirty="0">
                <a:solidFill>
                  <a:srgbClr val="00FFFF"/>
                </a:solidFill>
                <a:effectLst>
                  <a:outerShdw blurRad="38100" dist="38100" dir="2700000" algn="tl">
                    <a:srgbClr val="000000"/>
                  </a:outerShdw>
                </a:effectLst>
                <a:latin typeface="Arial" pitchFamily="34" charset="0"/>
              </a:rPr>
              <a:t>.</a:t>
            </a:r>
          </a:p>
          <a:p>
            <a:pPr>
              <a:lnSpc>
                <a:spcPct val="80000"/>
              </a:lnSpc>
              <a:defRPr/>
            </a:pPr>
            <a:endParaRPr lang="es-ES" sz="2585" b="1" i="1" dirty="0">
              <a:solidFill>
                <a:srgbClr val="00FFFF"/>
              </a:solidFill>
              <a:effectLst>
                <a:outerShdw blurRad="38100" dist="38100" dir="2700000" algn="tl">
                  <a:srgbClr val="000000"/>
                </a:outerShdw>
              </a:effectLst>
              <a:latin typeface="Arial" pitchFamily="34" charset="0"/>
            </a:endParaRPr>
          </a:p>
          <a:p>
            <a:pPr>
              <a:lnSpc>
                <a:spcPct val="80000"/>
              </a:lnSpc>
              <a:defRPr/>
            </a:pPr>
            <a:endParaRPr lang="es-ES" sz="2215" b="1" i="1" dirty="0">
              <a:solidFill>
                <a:srgbClr val="00FFFF"/>
              </a:solidFill>
              <a:effectLst>
                <a:outerShdw blurRad="38100" dist="38100" dir="2700000" algn="tl">
                  <a:srgbClr val="000000"/>
                </a:outerShdw>
              </a:effectLst>
              <a:latin typeface="Arial" pitchFamily="34" charset="0"/>
            </a:endParaRPr>
          </a:p>
          <a:p>
            <a:pPr>
              <a:lnSpc>
                <a:spcPct val="80000"/>
              </a:lnSpc>
              <a:defRPr/>
            </a:pPr>
            <a:endParaRPr lang="es-ES" sz="2215" b="1" i="1" dirty="0">
              <a:solidFill>
                <a:srgbClr val="00FFFF"/>
              </a:solidFill>
              <a:effectLst>
                <a:outerShdw blurRad="38100" dist="38100" dir="2700000" algn="tl">
                  <a:srgbClr val="000000"/>
                </a:outerShdw>
              </a:effectLst>
              <a:latin typeface="Arial" pitchFamily="34" charset="0"/>
            </a:endParaRPr>
          </a:p>
          <a:p>
            <a:pPr>
              <a:lnSpc>
                <a:spcPct val="80000"/>
              </a:lnSpc>
              <a:defRPr/>
            </a:pPr>
            <a:r>
              <a:rPr lang="es-ES" sz="2215" b="1" i="1" dirty="0">
                <a:solidFill>
                  <a:srgbClr val="00FFFF"/>
                </a:solidFill>
                <a:effectLst>
                  <a:outerShdw blurRad="38100" dist="38100" dir="2700000" algn="tl">
                    <a:srgbClr val="000000"/>
                  </a:outerShdw>
                </a:effectLst>
                <a:latin typeface="Arial" pitchFamily="34" charset="0"/>
              </a:rPr>
              <a:t>Transmisión de I</a:t>
            </a:r>
            <a:r>
              <a:rPr lang="es-ES" sz="2585" b="1" i="1" dirty="0">
                <a:solidFill>
                  <a:srgbClr val="00FFFF"/>
                </a:solidFill>
                <a:effectLst>
                  <a:outerShdw blurRad="38100" dist="38100" dir="2700000" algn="tl">
                    <a:srgbClr val="000000"/>
                  </a:outerShdw>
                </a:effectLst>
                <a:latin typeface="Arial" pitchFamily="34" charset="0"/>
              </a:rPr>
              <a:t>nfrarrojos.</a:t>
            </a:r>
          </a:p>
          <a:p>
            <a:pPr>
              <a:lnSpc>
                <a:spcPct val="80000"/>
              </a:lnSpc>
              <a:defRPr/>
            </a:pPr>
            <a:endParaRPr lang="es-ES" sz="2585" b="1" i="1" dirty="0">
              <a:solidFill>
                <a:srgbClr val="00FFFF"/>
              </a:solidFill>
              <a:effectLst>
                <a:outerShdw blurRad="38100" dist="38100" dir="2700000" algn="tl">
                  <a:srgbClr val="000000"/>
                </a:outerShdw>
              </a:effectLst>
              <a:latin typeface="Arial" pitchFamily="34" charset="0"/>
            </a:endParaRPr>
          </a:p>
          <a:p>
            <a:pPr>
              <a:lnSpc>
                <a:spcPct val="80000"/>
              </a:lnSpc>
              <a:defRPr/>
            </a:pPr>
            <a:endParaRPr lang="es-ES" sz="2215" dirty="0">
              <a:latin typeface="Verdana" pitchFamily="34" charset="0"/>
            </a:endParaRPr>
          </a:p>
          <a:p>
            <a:pPr>
              <a:lnSpc>
                <a:spcPct val="80000"/>
              </a:lnSpc>
              <a:defRPr/>
            </a:pPr>
            <a:endParaRPr lang="es-ES" sz="2215" dirty="0">
              <a:latin typeface="Verdana" pitchFamily="34" charset="0"/>
            </a:endParaRPr>
          </a:p>
        </p:txBody>
      </p:sp>
      <p:pic>
        <p:nvPicPr>
          <p:cNvPr id="1198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01379" y="2235116"/>
            <a:ext cx="2193474" cy="1491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8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802" y="2963718"/>
            <a:ext cx="3495157" cy="2138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8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7848" y="4359565"/>
            <a:ext cx="2193474" cy="1661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727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0946"/>
                                        </p:tgtEl>
                                        <p:attrNameLst>
                                          <p:attrName>style.visibility</p:attrName>
                                        </p:attrNameLst>
                                      </p:cBhvr>
                                      <p:to>
                                        <p:strVal val="visible"/>
                                      </p:to>
                                    </p:set>
                                    <p:animEffect transition="in" filter="fade">
                                      <p:cBhvr>
                                        <p:cTn id="7" dur="500"/>
                                        <p:tgtEl>
                                          <p:spTgt spid="21094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10947">
                                            <p:bg/>
                                          </p:spTgt>
                                        </p:tgtEl>
                                        <p:attrNameLst>
                                          <p:attrName>style.visibility</p:attrName>
                                        </p:attrNameLst>
                                      </p:cBhvr>
                                      <p:to>
                                        <p:strVal val="visible"/>
                                      </p:to>
                                    </p:set>
                                    <p:animEffect transition="in" filter="circle(in)">
                                      <p:cBhvr>
                                        <p:cTn id="12" dur="2000"/>
                                        <p:tgtEl>
                                          <p:spTgt spid="210947">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10947">
                                            <p:txEl>
                                              <p:pRg st="1" end="1"/>
                                            </p:txEl>
                                          </p:spTgt>
                                        </p:tgtEl>
                                        <p:attrNameLst>
                                          <p:attrName>style.visibility</p:attrName>
                                        </p:attrNameLst>
                                      </p:cBhvr>
                                      <p:to>
                                        <p:strVal val="visible"/>
                                      </p:to>
                                    </p:set>
                                    <p:animEffect transition="in" filter="circle(in)">
                                      <p:cBhvr>
                                        <p:cTn id="17" dur="2000"/>
                                        <p:tgtEl>
                                          <p:spTgt spid="21094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210947">
                                            <p:txEl>
                                              <p:pRg st="5" end="5"/>
                                            </p:txEl>
                                          </p:spTgt>
                                        </p:tgtEl>
                                        <p:attrNameLst>
                                          <p:attrName>style.visibility</p:attrName>
                                        </p:attrNameLst>
                                      </p:cBhvr>
                                      <p:to>
                                        <p:strVal val="visible"/>
                                      </p:to>
                                    </p:set>
                                    <p:animEffect transition="in" filter="circle(in)">
                                      <p:cBhvr>
                                        <p:cTn id="22" dur="2000"/>
                                        <p:tgtEl>
                                          <p:spTgt spid="21094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210947">
                                            <p:txEl>
                                              <p:pRg st="9" end="9"/>
                                            </p:txEl>
                                          </p:spTgt>
                                        </p:tgtEl>
                                        <p:attrNameLst>
                                          <p:attrName>style.visibility</p:attrName>
                                        </p:attrNameLst>
                                      </p:cBhvr>
                                      <p:to>
                                        <p:strVal val="visible"/>
                                      </p:to>
                                    </p:set>
                                    <p:animEffect transition="in" filter="circle(in)">
                                      <p:cBhvr>
                                        <p:cTn id="27" dur="2000"/>
                                        <p:tgtEl>
                                          <p:spTgt spid="210947">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9810"/>
                                        </p:tgtEl>
                                        <p:attrNameLst>
                                          <p:attrName>style.visibility</p:attrName>
                                        </p:attrNameLst>
                                      </p:cBhvr>
                                      <p:to>
                                        <p:strVal val="visible"/>
                                      </p:to>
                                    </p:set>
                                    <p:animEffect transition="in" filter="fade">
                                      <p:cBhvr>
                                        <p:cTn id="32" dur="500"/>
                                        <p:tgtEl>
                                          <p:spTgt spid="119810"/>
                                        </p:tgtEl>
                                      </p:cBhvr>
                                    </p:animEffect>
                                  </p:childTnLst>
                                </p:cTn>
                              </p:par>
                              <p:par>
                                <p:cTn id="33" presetID="2" presetClass="entr" presetSubtype="4" fill="hold" nodeType="withEffect">
                                  <p:stCondLst>
                                    <p:cond delay="0"/>
                                  </p:stCondLst>
                                  <p:childTnLst>
                                    <p:set>
                                      <p:cBhvr>
                                        <p:cTn id="34" dur="1" fill="hold">
                                          <p:stCondLst>
                                            <p:cond delay="0"/>
                                          </p:stCondLst>
                                        </p:cTn>
                                        <p:tgtEl>
                                          <p:spTgt spid="119811"/>
                                        </p:tgtEl>
                                        <p:attrNameLst>
                                          <p:attrName>style.visibility</p:attrName>
                                        </p:attrNameLst>
                                      </p:cBhvr>
                                      <p:to>
                                        <p:strVal val="visible"/>
                                      </p:to>
                                    </p:set>
                                    <p:anim calcmode="lin" valueType="num">
                                      <p:cBhvr additive="base">
                                        <p:cTn id="35" dur="500" fill="hold"/>
                                        <p:tgtEl>
                                          <p:spTgt spid="119811"/>
                                        </p:tgtEl>
                                        <p:attrNameLst>
                                          <p:attrName>ppt_x</p:attrName>
                                        </p:attrNameLst>
                                      </p:cBhvr>
                                      <p:tavLst>
                                        <p:tav tm="0">
                                          <p:val>
                                            <p:strVal val="#ppt_x"/>
                                          </p:val>
                                        </p:tav>
                                        <p:tav tm="100000">
                                          <p:val>
                                            <p:strVal val="#ppt_x"/>
                                          </p:val>
                                        </p:tav>
                                      </p:tavLst>
                                    </p:anim>
                                    <p:anim calcmode="lin" valueType="num">
                                      <p:cBhvr additive="base">
                                        <p:cTn id="36" dur="500" fill="hold"/>
                                        <p:tgtEl>
                                          <p:spTgt spid="11981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9812"/>
                                        </p:tgtEl>
                                        <p:attrNameLst>
                                          <p:attrName>style.visibility</p:attrName>
                                        </p:attrNameLst>
                                      </p:cBhvr>
                                      <p:to>
                                        <p:strVal val="visible"/>
                                      </p:to>
                                    </p:set>
                                    <p:anim calcmode="lin" valueType="num">
                                      <p:cBhvr additive="base">
                                        <p:cTn id="39" dur="500" fill="hold"/>
                                        <p:tgtEl>
                                          <p:spTgt spid="119812"/>
                                        </p:tgtEl>
                                        <p:attrNameLst>
                                          <p:attrName>ppt_x</p:attrName>
                                        </p:attrNameLst>
                                      </p:cBhvr>
                                      <p:tavLst>
                                        <p:tav tm="0">
                                          <p:val>
                                            <p:strVal val="#ppt_x"/>
                                          </p:val>
                                        </p:tav>
                                        <p:tav tm="100000">
                                          <p:val>
                                            <p:strVal val="#ppt_x"/>
                                          </p:val>
                                        </p:tav>
                                      </p:tavLst>
                                    </p:anim>
                                    <p:anim calcmode="lin" valueType="num">
                                      <p:cBhvr additive="base">
                                        <p:cTn id="40" dur="500" fill="hold"/>
                                        <p:tgtEl>
                                          <p:spTgt spid="1198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6" grpId="0" animBg="1"/>
      <p:bldP spid="210947" grpId="0"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609600" y="304800"/>
            <a:ext cx="8229600" cy="1143000"/>
          </a:xfrm>
          <a:solidFill>
            <a:schemeClr val="bg1">
              <a:lumMod val="20000"/>
              <a:lumOff val="80000"/>
            </a:schemeClr>
          </a:solidFill>
          <a:ln w="76200">
            <a:solidFill>
              <a:schemeClr val="accent2">
                <a:lumMod val="75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sz="3600" b="1" i="1" dirty="0">
                <a:solidFill>
                  <a:schemeClr val="accent6">
                    <a:lumMod val="75000"/>
                  </a:schemeClr>
                </a:solidFill>
                <a:effectLst>
                  <a:outerShdw blurRad="38100" dist="38100" dir="2700000" algn="tl">
                    <a:srgbClr val="000000"/>
                  </a:outerShdw>
                </a:effectLst>
                <a:latin typeface="Arial" pitchFamily="34" charset="0"/>
              </a:rPr>
              <a:t>Medios Físicos de Transmisión</a:t>
            </a:r>
            <a:br>
              <a:rPr lang="es-ES_tradnl" sz="3600" b="1" i="1" dirty="0">
                <a:solidFill>
                  <a:schemeClr val="accent6">
                    <a:lumMod val="75000"/>
                  </a:schemeClr>
                </a:solidFill>
                <a:effectLst>
                  <a:outerShdw blurRad="38100" dist="38100" dir="2700000" algn="tl">
                    <a:srgbClr val="000000"/>
                  </a:outerShdw>
                </a:effectLst>
                <a:latin typeface="Arial" pitchFamily="34" charset="0"/>
              </a:rPr>
            </a:br>
            <a:r>
              <a:rPr lang="es-ES_tradnl" sz="3600" b="1" i="1" dirty="0">
                <a:solidFill>
                  <a:schemeClr val="accent6">
                    <a:lumMod val="75000"/>
                  </a:schemeClr>
                </a:solidFill>
                <a:effectLst>
                  <a:outerShdw blurRad="38100" dist="38100" dir="2700000" algn="tl">
                    <a:srgbClr val="000000"/>
                  </a:outerShdw>
                </a:effectLst>
                <a:latin typeface="Arial" pitchFamily="34" charset="0"/>
              </a:rPr>
              <a:t>Microondas</a:t>
            </a:r>
          </a:p>
        </p:txBody>
      </p:sp>
      <p:sp>
        <p:nvSpPr>
          <p:cNvPr id="33795" name="Text Box 3"/>
          <p:cNvSpPr txBox="1">
            <a:spLocks noChangeArrowheads="1"/>
          </p:cNvSpPr>
          <p:nvPr/>
        </p:nvSpPr>
        <p:spPr bwMode="auto">
          <a:xfrm>
            <a:off x="323528" y="1905000"/>
            <a:ext cx="8439472" cy="4740275"/>
          </a:xfrm>
          <a:prstGeom prst="rect">
            <a:avLst/>
          </a:prstGeom>
          <a:solidFill>
            <a:schemeClr val="bg1">
              <a:lumMod val="20000"/>
              <a:lumOff val="80000"/>
            </a:schemeClr>
          </a:solidFill>
          <a:ln w="76200">
            <a:solidFill>
              <a:schemeClr val="accent2">
                <a:lumMod val="50000"/>
                <a:lumOff val="50000"/>
              </a:schemeClr>
            </a:solidFill>
            <a:miter lim="800000"/>
            <a:headEnd/>
            <a:tailEnd/>
          </a:ln>
        </p:spPr>
        <p:txBody>
          <a:bodyPr wrap="square">
            <a:spAutoFit/>
          </a:bodyPr>
          <a:lstStyle/>
          <a:p>
            <a:pPr algn="just">
              <a:buClr>
                <a:srgbClr val="00FFFF"/>
              </a:buClr>
              <a:buFont typeface="Wingdings" pitchFamily="2" charset="2"/>
              <a:buChar char="v"/>
            </a:pPr>
            <a:r>
              <a:rPr lang="es-ES_tradnl" sz="3000" i="1" dirty="0">
                <a:solidFill>
                  <a:schemeClr val="bg1">
                    <a:lumMod val="75000"/>
                  </a:schemeClr>
                </a:solidFill>
                <a:latin typeface="Arial" pitchFamily="34" charset="0"/>
              </a:rPr>
              <a:t>Técnica de comunicación con medios inalámbricos, compuestas por una haz radioeléctrico entre 2 estaciones (Transmisora – Receptora).</a:t>
            </a:r>
          </a:p>
          <a:p>
            <a:pPr algn="just">
              <a:buClr>
                <a:srgbClr val="00FFFF"/>
              </a:buClr>
              <a:buFont typeface="Wingdings" pitchFamily="2" charset="2"/>
              <a:buChar char="v"/>
            </a:pPr>
            <a:r>
              <a:rPr lang="es-ES_tradnl" sz="3000" i="1" dirty="0">
                <a:solidFill>
                  <a:schemeClr val="bg1">
                    <a:lumMod val="75000"/>
                  </a:schemeClr>
                </a:solidFill>
                <a:latin typeface="Arial" pitchFamily="34" charset="0"/>
              </a:rPr>
              <a:t>Se utiliza en redes de Topología Tipo WAN y LAN para algunos </a:t>
            </a:r>
            <a:r>
              <a:rPr lang="es-ES_tradnl" sz="3000" i="1" dirty="0" err="1">
                <a:solidFill>
                  <a:schemeClr val="bg1">
                    <a:lumMod val="75000"/>
                  </a:schemeClr>
                </a:solidFill>
                <a:latin typeface="Arial" pitchFamily="34" charset="0"/>
              </a:rPr>
              <a:t>ISPs</a:t>
            </a:r>
            <a:r>
              <a:rPr lang="es-ES_tradnl" sz="3000" i="1" dirty="0">
                <a:solidFill>
                  <a:schemeClr val="bg1">
                    <a:lumMod val="75000"/>
                  </a:schemeClr>
                </a:solidFill>
                <a:latin typeface="Arial" pitchFamily="34" charset="0"/>
              </a:rPr>
              <a:t>.</a:t>
            </a:r>
          </a:p>
          <a:p>
            <a:pPr algn="just">
              <a:buClr>
                <a:srgbClr val="00FFFF"/>
              </a:buClr>
              <a:buFont typeface="Wingdings" pitchFamily="2" charset="2"/>
              <a:buChar char="v"/>
            </a:pPr>
            <a:r>
              <a:rPr lang="es-ES_tradnl" sz="3000" i="1" dirty="0">
                <a:solidFill>
                  <a:schemeClr val="bg1">
                    <a:lumMod val="75000"/>
                  </a:schemeClr>
                </a:solidFill>
                <a:latin typeface="Arial" pitchFamily="34" charset="0"/>
              </a:rPr>
              <a:t>Utiliza una banda UHF y SHF puede configurarse para diferentes frecuencias y   con diferentes codificaciones de acuerdo a cada canal</a:t>
            </a:r>
            <a:r>
              <a:rPr lang="es-ES_tradnl" sz="3000" dirty="0">
                <a:solidFill>
                  <a:schemeClr val="bg1">
                    <a:lumMod val="75000"/>
                  </a:schemeClr>
                </a:solidFill>
                <a:latin typeface="Arial" pitchFamily="34" charset="0"/>
              </a:rPr>
              <a:t>.</a:t>
            </a:r>
            <a:endParaRPr lang="es-ES_tradnl" sz="2400" dirty="0">
              <a:solidFill>
                <a:schemeClr val="bg1">
                  <a:lumMod val="75000"/>
                </a:schemeClr>
              </a:solidFill>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0050"/>
                                        </p:tgtEl>
                                        <p:attrNameLst>
                                          <p:attrName>style.visibility</p:attrName>
                                        </p:attrNameLst>
                                      </p:cBhvr>
                                      <p:to>
                                        <p:strVal val="visible"/>
                                      </p:to>
                                    </p:set>
                                    <p:anim calcmode="lin" valueType="num">
                                      <p:cBhvr>
                                        <p:cTn id="7" dur="1000" fill="hold"/>
                                        <p:tgtEl>
                                          <p:spTgt spid="130050"/>
                                        </p:tgtEl>
                                        <p:attrNameLst>
                                          <p:attrName>ppt_w</p:attrName>
                                        </p:attrNameLst>
                                      </p:cBhvr>
                                      <p:tavLst>
                                        <p:tav tm="0">
                                          <p:val>
                                            <p:fltVal val="0"/>
                                          </p:val>
                                        </p:tav>
                                        <p:tav tm="100000">
                                          <p:val>
                                            <p:strVal val="#ppt_w"/>
                                          </p:val>
                                        </p:tav>
                                      </p:tavLst>
                                    </p:anim>
                                    <p:anim calcmode="lin" valueType="num">
                                      <p:cBhvr>
                                        <p:cTn id="8" dur="1000" fill="hold"/>
                                        <p:tgtEl>
                                          <p:spTgt spid="130050"/>
                                        </p:tgtEl>
                                        <p:attrNameLst>
                                          <p:attrName>ppt_h</p:attrName>
                                        </p:attrNameLst>
                                      </p:cBhvr>
                                      <p:tavLst>
                                        <p:tav tm="0">
                                          <p:val>
                                            <p:fltVal val="0"/>
                                          </p:val>
                                        </p:tav>
                                        <p:tav tm="100000">
                                          <p:val>
                                            <p:strVal val="#ppt_h"/>
                                          </p:val>
                                        </p:tav>
                                      </p:tavLst>
                                    </p:anim>
                                    <p:anim calcmode="lin" valueType="num">
                                      <p:cBhvr>
                                        <p:cTn id="9" dur="1000" fill="hold"/>
                                        <p:tgtEl>
                                          <p:spTgt spid="130050"/>
                                        </p:tgtEl>
                                        <p:attrNameLst>
                                          <p:attrName>style.rotation</p:attrName>
                                        </p:attrNameLst>
                                      </p:cBhvr>
                                      <p:tavLst>
                                        <p:tav tm="0">
                                          <p:val>
                                            <p:fltVal val="90"/>
                                          </p:val>
                                        </p:tav>
                                        <p:tav tm="100000">
                                          <p:val>
                                            <p:fltVal val="0"/>
                                          </p:val>
                                        </p:tav>
                                      </p:tavLst>
                                    </p:anim>
                                    <p:animEffect transition="in" filter="fade">
                                      <p:cBhvr>
                                        <p:cTn id="10" dur="1000"/>
                                        <p:tgtEl>
                                          <p:spTgt spid="13005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3795">
                                            <p:txEl>
                                              <p:pRg st="0" end="0"/>
                                            </p:txEl>
                                          </p:spTgt>
                                        </p:tgtEl>
                                        <p:attrNameLst>
                                          <p:attrName>style.visibility</p:attrName>
                                        </p:attrNameLst>
                                      </p:cBhvr>
                                      <p:to>
                                        <p:strVal val="visible"/>
                                      </p:to>
                                    </p:set>
                                    <p:anim calcmode="lin" valueType="num">
                                      <p:cBhvr>
                                        <p:cTn id="15" dur="1000" fill="hold"/>
                                        <p:tgtEl>
                                          <p:spTgt spid="33795">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33795">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33795">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3379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3795">
                                            <p:txEl>
                                              <p:pRg st="1" end="1"/>
                                            </p:txEl>
                                          </p:spTgt>
                                        </p:tgtEl>
                                        <p:attrNameLst>
                                          <p:attrName>style.visibility</p:attrName>
                                        </p:attrNameLst>
                                      </p:cBhvr>
                                      <p:to>
                                        <p:strVal val="visible"/>
                                      </p:to>
                                    </p:set>
                                    <p:anim calcmode="lin" valueType="num">
                                      <p:cBhvr>
                                        <p:cTn id="23" dur="1000" fill="hold"/>
                                        <p:tgtEl>
                                          <p:spTgt spid="33795">
                                            <p:txEl>
                                              <p:pRg st="1" end="1"/>
                                            </p:txEl>
                                          </p:spTgt>
                                        </p:tgtEl>
                                        <p:attrNameLst>
                                          <p:attrName>ppt_w</p:attrName>
                                        </p:attrNameLst>
                                      </p:cBhvr>
                                      <p:tavLst>
                                        <p:tav tm="0">
                                          <p:val>
                                            <p:fltVal val="0"/>
                                          </p:val>
                                        </p:tav>
                                        <p:tav tm="100000">
                                          <p:val>
                                            <p:strVal val="#ppt_w"/>
                                          </p:val>
                                        </p:tav>
                                      </p:tavLst>
                                    </p:anim>
                                    <p:anim calcmode="lin" valueType="num">
                                      <p:cBhvr>
                                        <p:cTn id="24" dur="1000" fill="hold"/>
                                        <p:tgtEl>
                                          <p:spTgt spid="33795">
                                            <p:txEl>
                                              <p:pRg st="1" end="1"/>
                                            </p:txEl>
                                          </p:spTgt>
                                        </p:tgtEl>
                                        <p:attrNameLst>
                                          <p:attrName>ppt_h</p:attrName>
                                        </p:attrNameLst>
                                      </p:cBhvr>
                                      <p:tavLst>
                                        <p:tav tm="0">
                                          <p:val>
                                            <p:fltVal val="0"/>
                                          </p:val>
                                        </p:tav>
                                        <p:tav tm="100000">
                                          <p:val>
                                            <p:strVal val="#ppt_h"/>
                                          </p:val>
                                        </p:tav>
                                      </p:tavLst>
                                    </p:anim>
                                    <p:anim calcmode="lin" valueType="num">
                                      <p:cBhvr>
                                        <p:cTn id="25" dur="1000" fill="hold"/>
                                        <p:tgtEl>
                                          <p:spTgt spid="33795">
                                            <p:txEl>
                                              <p:pRg st="1" end="1"/>
                                            </p:txEl>
                                          </p:spTgt>
                                        </p:tgtEl>
                                        <p:attrNameLst>
                                          <p:attrName>style.rotation</p:attrName>
                                        </p:attrNameLst>
                                      </p:cBhvr>
                                      <p:tavLst>
                                        <p:tav tm="0">
                                          <p:val>
                                            <p:fltVal val="90"/>
                                          </p:val>
                                        </p:tav>
                                        <p:tav tm="100000">
                                          <p:val>
                                            <p:fltVal val="0"/>
                                          </p:val>
                                        </p:tav>
                                      </p:tavLst>
                                    </p:anim>
                                    <p:animEffect transition="in" filter="fade">
                                      <p:cBhvr>
                                        <p:cTn id="26" dur="1000"/>
                                        <p:tgtEl>
                                          <p:spTgt spid="33795">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3795">
                                            <p:txEl>
                                              <p:pRg st="2" end="2"/>
                                            </p:txEl>
                                          </p:spTgt>
                                        </p:tgtEl>
                                        <p:attrNameLst>
                                          <p:attrName>style.visibility</p:attrName>
                                        </p:attrNameLst>
                                      </p:cBhvr>
                                      <p:to>
                                        <p:strVal val="visible"/>
                                      </p:to>
                                    </p:set>
                                    <p:anim calcmode="lin" valueType="num">
                                      <p:cBhvr>
                                        <p:cTn id="31" dur="1000" fill="hold"/>
                                        <p:tgtEl>
                                          <p:spTgt spid="33795">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33795">
                                            <p:txEl>
                                              <p:pRg st="2" end="2"/>
                                            </p:txEl>
                                          </p:spTgt>
                                        </p:tgtEl>
                                        <p:attrNameLst>
                                          <p:attrName>ppt_h</p:attrName>
                                        </p:attrNameLst>
                                      </p:cBhvr>
                                      <p:tavLst>
                                        <p:tav tm="0">
                                          <p:val>
                                            <p:fltVal val="0"/>
                                          </p:val>
                                        </p:tav>
                                        <p:tav tm="100000">
                                          <p:val>
                                            <p:strVal val="#ppt_h"/>
                                          </p:val>
                                        </p:tav>
                                      </p:tavLst>
                                    </p:anim>
                                    <p:anim calcmode="lin" valueType="num">
                                      <p:cBhvr>
                                        <p:cTn id="33" dur="1000" fill="hold"/>
                                        <p:tgtEl>
                                          <p:spTgt spid="33795">
                                            <p:txEl>
                                              <p:pRg st="2" end="2"/>
                                            </p:txEl>
                                          </p:spTgt>
                                        </p:tgtEl>
                                        <p:attrNameLst>
                                          <p:attrName>style.rotation</p:attrName>
                                        </p:attrNameLst>
                                      </p:cBhvr>
                                      <p:tavLst>
                                        <p:tav tm="0">
                                          <p:val>
                                            <p:fltVal val="90"/>
                                          </p:val>
                                        </p:tav>
                                        <p:tav tm="100000">
                                          <p:val>
                                            <p:fltVal val="0"/>
                                          </p:val>
                                        </p:tav>
                                      </p:tavLst>
                                    </p:anim>
                                    <p:animEffect transition="in" filter="fade">
                                      <p:cBhvr>
                                        <p:cTn id="34" dur="1000"/>
                                        <p:tgtEl>
                                          <p:spTgt spid="337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animBg="1"/>
      <p:bldP spid="33795"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193675" y="476672"/>
            <a:ext cx="8763000" cy="1143000"/>
          </a:xfrm>
          <a:solidFill>
            <a:schemeClr val="bg1">
              <a:lumMod val="20000"/>
              <a:lumOff val="80000"/>
            </a:schemeClr>
          </a:solidFill>
          <a:ln w="76200">
            <a:solidFill>
              <a:schemeClr val="accent2">
                <a:lumMod val="75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sz="3600" b="1" i="1" dirty="0">
                <a:solidFill>
                  <a:schemeClr val="accent6">
                    <a:lumMod val="75000"/>
                  </a:schemeClr>
                </a:solidFill>
                <a:effectLst>
                  <a:outerShdw blurRad="38100" dist="38100" dir="2700000" algn="tl">
                    <a:srgbClr val="000000"/>
                  </a:outerShdw>
                </a:effectLst>
                <a:latin typeface="Arial" pitchFamily="34" charset="0"/>
              </a:rPr>
              <a:t>Medios Físicos de Transmisión</a:t>
            </a:r>
            <a:br>
              <a:rPr lang="es-ES_tradnl" sz="3600" b="1" i="1" dirty="0">
                <a:solidFill>
                  <a:schemeClr val="accent6">
                    <a:lumMod val="75000"/>
                  </a:schemeClr>
                </a:solidFill>
                <a:effectLst>
                  <a:outerShdw blurRad="38100" dist="38100" dir="2700000" algn="tl">
                    <a:srgbClr val="000000"/>
                  </a:outerShdw>
                </a:effectLst>
                <a:latin typeface="Arial" pitchFamily="34" charset="0"/>
              </a:rPr>
            </a:br>
            <a:r>
              <a:rPr lang="es-ES_tradnl" sz="3600" b="1" i="1" dirty="0">
                <a:solidFill>
                  <a:schemeClr val="accent6">
                    <a:lumMod val="75000"/>
                  </a:schemeClr>
                </a:solidFill>
                <a:effectLst>
                  <a:outerShdw blurRad="38100" dist="38100" dir="2700000" algn="tl">
                    <a:srgbClr val="000000"/>
                  </a:outerShdw>
                </a:effectLst>
                <a:latin typeface="Arial" pitchFamily="34" charset="0"/>
              </a:rPr>
              <a:t>Microondas</a:t>
            </a:r>
          </a:p>
        </p:txBody>
      </p:sp>
      <p:sp>
        <p:nvSpPr>
          <p:cNvPr id="34819" name="Text Box 3"/>
          <p:cNvSpPr txBox="1">
            <a:spLocks noChangeArrowheads="1"/>
          </p:cNvSpPr>
          <p:nvPr/>
        </p:nvSpPr>
        <p:spPr bwMode="auto">
          <a:xfrm>
            <a:off x="381000" y="2133600"/>
            <a:ext cx="8575675" cy="4137025"/>
          </a:xfrm>
          <a:prstGeom prst="rect">
            <a:avLst/>
          </a:prstGeom>
          <a:solidFill>
            <a:schemeClr val="bg1"/>
          </a:solidFill>
          <a:ln w="76200">
            <a:solidFill>
              <a:srgbClr val="00CCFF"/>
            </a:solidFill>
            <a:miter lim="800000"/>
            <a:headEnd/>
            <a:tailEnd/>
          </a:ln>
        </p:spPr>
        <p:txBody>
          <a:bodyPr wrap="square">
            <a:spAutoFit/>
          </a:bodyPr>
          <a:lstStyle/>
          <a:p>
            <a:pPr algn="just">
              <a:buClr>
                <a:srgbClr val="00FFFF"/>
              </a:buClr>
              <a:buFont typeface="Wingdings" pitchFamily="2" charset="2"/>
              <a:buChar char="v"/>
            </a:pPr>
            <a:r>
              <a:rPr lang="es-ES_tradnl" sz="2600" b="1" i="1" dirty="0">
                <a:solidFill>
                  <a:schemeClr val="tx2"/>
                </a:solidFill>
                <a:latin typeface="Arial" pitchFamily="34" charset="0"/>
              </a:rPr>
              <a:t>Las estaciones deben tener alcance visual dando lugar al uso de repetidoras intermedias (Filtradoras y Regeneradoras).</a:t>
            </a:r>
          </a:p>
          <a:p>
            <a:pPr algn="just">
              <a:buClr>
                <a:srgbClr val="00FFFF"/>
              </a:buClr>
              <a:buFont typeface="Wingdings" pitchFamily="2" charset="2"/>
              <a:buChar char="v"/>
            </a:pPr>
            <a:r>
              <a:rPr lang="es-ES_tradnl" sz="2600" b="1" i="1" dirty="0">
                <a:solidFill>
                  <a:schemeClr val="tx2"/>
                </a:solidFill>
                <a:latin typeface="Arial" pitchFamily="34" charset="0"/>
              </a:rPr>
              <a:t>Topografía Terrestre – Curvatura de la Tierra limitan el alcance a 30 millas entre estación. </a:t>
            </a:r>
          </a:p>
          <a:p>
            <a:pPr algn="just">
              <a:buClr>
                <a:srgbClr val="00FFFF"/>
              </a:buClr>
              <a:buFont typeface="Wingdings" pitchFamily="2" charset="2"/>
              <a:buChar char="v"/>
            </a:pPr>
            <a:r>
              <a:rPr lang="es-ES_tradnl" sz="2600" b="1" i="1" dirty="0">
                <a:solidFill>
                  <a:schemeClr val="tx2"/>
                </a:solidFill>
                <a:latin typeface="Arial" pitchFamily="34" charset="0"/>
              </a:rPr>
              <a:t>Los Circuitos normalmente extienden redes a miles de Km.</a:t>
            </a:r>
          </a:p>
          <a:p>
            <a:pPr algn="just">
              <a:buClr>
                <a:srgbClr val="00FFFF"/>
              </a:buClr>
              <a:buFont typeface="Wingdings" pitchFamily="2" charset="2"/>
              <a:buChar char="v"/>
            </a:pPr>
            <a:r>
              <a:rPr lang="es-ES_tradnl" sz="2600" b="1" i="1" dirty="0">
                <a:solidFill>
                  <a:schemeClr val="tx2"/>
                </a:solidFill>
                <a:latin typeface="Arial" pitchFamily="34" charset="0"/>
              </a:rPr>
              <a:t>Frecuencias Altas </a:t>
            </a:r>
            <a:r>
              <a:rPr lang="es-ES_tradnl" sz="2600" b="1" i="1" dirty="0">
                <a:solidFill>
                  <a:schemeClr val="tx2"/>
                </a:solidFill>
                <a:latin typeface="Arial" pitchFamily="34" charset="0"/>
                <a:sym typeface="Wingdings 3" pitchFamily="18" charset="2"/>
              </a:rPr>
              <a:t> Centenares de Canales de Comunicaciones.</a:t>
            </a:r>
          </a:p>
          <a:p>
            <a:pPr algn="just">
              <a:buClr>
                <a:srgbClr val="00FFFF"/>
              </a:buClr>
              <a:buFont typeface="Wingdings" pitchFamily="2" charset="2"/>
              <a:buChar char="v"/>
            </a:pPr>
            <a:r>
              <a:rPr lang="es-ES_tradnl" sz="2600" b="1" i="1" dirty="0">
                <a:solidFill>
                  <a:schemeClr val="tx2"/>
                </a:solidFill>
                <a:latin typeface="Arial" pitchFamily="34" charset="0"/>
                <a:sym typeface="Wingdings 3" pitchFamily="18" charset="2"/>
              </a:rPr>
              <a:t>Se Clasifican en Analógicas y Digitales</a:t>
            </a:r>
            <a:endParaRPr lang="es-ES_tradnl" sz="2400" b="1" dirty="0">
              <a:solidFill>
                <a:schemeClr val="tx2"/>
              </a:solidFill>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1074"/>
                                        </p:tgtEl>
                                        <p:attrNameLst>
                                          <p:attrName>style.visibility</p:attrName>
                                        </p:attrNameLst>
                                      </p:cBhvr>
                                      <p:to>
                                        <p:strVal val="visible"/>
                                      </p:to>
                                    </p:set>
                                    <p:anim calcmode="lin" valueType="num">
                                      <p:cBhvr>
                                        <p:cTn id="7" dur="1000" fill="hold"/>
                                        <p:tgtEl>
                                          <p:spTgt spid="131074"/>
                                        </p:tgtEl>
                                        <p:attrNameLst>
                                          <p:attrName>ppt_w</p:attrName>
                                        </p:attrNameLst>
                                      </p:cBhvr>
                                      <p:tavLst>
                                        <p:tav tm="0">
                                          <p:val>
                                            <p:fltVal val="0"/>
                                          </p:val>
                                        </p:tav>
                                        <p:tav tm="100000">
                                          <p:val>
                                            <p:strVal val="#ppt_w"/>
                                          </p:val>
                                        </p:tav>
                                      </p:tavLst>
                                    </p:anim>
                                    <p:anim calcmode="lin" valueType="num">
                                      <p:cBhvr>
                                        <p:cTn id="8" dur="1000" fill="hold"/>
                                        <p:tgtEl>
                                          <p:spTgt spid="131074"/>
                                        </p:tgtEl>
                                        <p:attrNameLst>
                                          <p:attrName>ppt_h</p:attrName>
                                        </p:attrNameLst>
                                      </p:cBhvr>
                                      <p:tavLst>
                                        <p:tav tm="0">
                                          <p:val>
                                            <p:fltVal val="0"/>
                                          </p:val>
                                        </p:tav>
                                        <p:tav tm="100000">
                                          <p:val>
                                            <p:strVal val="#ppt_h"/>
                                          </p:val>
                                        </p:tav>
                                      </p:tavLst>
                                    </p:anim>
                                    <p:anim calcmode="lin" valueType="num">
                                      <p:cBhvr>
                                        <p:cTn id="9" dur="1000" fill="hold"/>
                                        <p:tgtEl>
                                          <p:spTgt spid="131074"/>
                                        </p:tgtEl>
                                        <p:attrNameLst>
                                          <p:attrName>style.rotation</p:attrName>
                                        </p:attrNameLst>
                                      </p:cBhvr>
                                      <p:tavLst>
                                        <p:tav tm="0">
                                          <p:val>
                                            <p:fltVal val="90"/>
                                          </p:val>
                                        </p:tav>
                                        <p:tav tm="100000">
                                          <p:val>
                                            <p:fltVal val="0"/>
                                          </p:val>
                                        </p:tav>
                                      </p:tavLst>
                                    </p:anim>
                                    <p:animEffect transition="in" filter="fade">
                                      <p:cBhvr>
                                        <p:cTn id="10" dur="1000"/>
                                        <p:tgtEl>
                                          <p:spTgt spid="13107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4819">
                                            <p:bg/>
                                          </p:spTgt>
                                        </p:tgtEl>
                                        <p:attrNameLst>
                                          <p:attrName>style.visibility</p:attrName>
                                        </p:attrNameLst>
                                      </p:cBhvr>
                                      <p:to>
                                        <p:strVal val="visible"/>
                                      </p:to>
                                    </p:set>
                                    <p:animEffect transition="in" filter="randombar(horizontal)">
                                      <p:cBhvr>
                                        <p:cTn id="15" dur="500"/>
                                        <p:tgtEl>
                                          <p:spTgt spid="34819">
                                            <p:bg/>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34819">
                                            <p:txEl>
                                              <p:pRg st="0" end="0"/>
                                            </p:txEl>
                                          </p:spTgt>
                                        </p:tgtEl>
                                        <p:attrNameLst>
                                          <p:attrName>style.visibility</p:attrName>
                                        </p:attrNameLst>
                                      </p:cBhvr>
                                      <p:to>
                                        <p:strVal val="visible"/>
                                      </p:to>
                                    </p:set>
                                    <p:animEffect transition="in" filter="randombar(horizontal)">
                                      <p:cBhvr>
                                        <p:cTn id="20" dur="500"/>
                                        <p:tgtEl>
                                          <p:spTgt spid="34819">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34819">
                                            <p:txEl>
                                              <p:pRg st="1" end="1"/>
                                            </p:txEl>
                                          </p:spTgt>
                                        </p:tgtEl>
                                        <p:attrNameLst>
                                          <p:attrName>style.visibility</p:attrName>
                                        </p:attrNameLst>
                                      </p:cBhvr>
                                      <p:to>
                                        <p:strVal val="visible"/>
                                      </p:to>
                                    </p:set>
                                    <p:animEffect transition="in" filter="randombar(horizontal)">
                                      <p:cBhvr>
                                        <p:cTn id="25" dur="500"/>
                                        <p:tgtEl>
                                          <p:spTgt spid="34819">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34819">
                                            <p:txEl>
                                              <p:pRg st="2" end="2"/>
                                            </p:txEl>
                                          </p:spTgt>
                                        </p:tgtEl>
                                        <p:attrNameLst>
                                          <p:attrName>style.visibility</p:attrName>
                                        </p:attrNameLst>
                                      </p:cBhvr>
                                      <p:to>
                                        <p:strVal val="visible"/>
                                      </p:to>
                                    </p:set>
                                    <p:animEffect transition="in" filter="randombar(horizontal)">
                                      <p:cBhvr>
                                        <p:cTn id="30" dur="500"/>
                                        <p:tgtEl>
                                          <p:spTgt spid="34819">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34819">
                                            <p:txEl>
                                              <p:pRg st="3" end="3"/>
                                            </p:txEl>
                                          </p:spTgt>
                                        </p:tgtEl>
                                        <p:attrNameLst>
                                          <p:attrName>style.visibility</p:attrName>
                                        </p:attrNameLst>
                                      </p:cBhvr>
                                      <p:to>
                                        <p:strVal val="visible"/>
                                      </p:to>
                                    </p:set>
                                    <p:animEffect transition="in" filter="randombar(horizontal)">
                                      <p:cBhvr>
                                        <p:cTn id="35" dur="500"/>
                                        <p:tgtEl>
                                          <p:spTgt spid="34819">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34819">
                                            <p:txEl>
                                              <p:pRg st="4" end="4"/>
                                            </p:txEl>
                                          </p:spTgt>
                                        </p:tgtEl>
                                        <p:attrNameLst>
                                          <p:attrName>style.visibility</p:attrName>
                                        </p:attrNameLst>
                                      </p:cBhvr>
                                      <p:to>
                                        <p:strVal val="visible"/>
                                      </p:to>
                                    </p:set>
                                    <p:animEffect transition="in" filter="randombar(horizontal)">
                                      <p:cBhvr>
                                        <p:cTn id="40" dur="500"/>
                                        <p:tgtEl>
                                          <p:spTgt spid="348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4" grpId="0" animBg="1"/>
      <p:bldP spid="34819"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304800" y="228600"/>
            <a:ext cx="8534400" cy="1524000"/>
          </a:xfrm>
          <a:solidFill>
            <a:schemeClr val="bg1">
              <a:lumMod val="20000"/>
              <a:lumOff val="80000"/>
            </a:schemeClr>
          </a:solidFill>
          <a:ln w="76200">
            <a:solidFill>
              <a:schemeClr val="accent2">
                <a:lumMod val="75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b="1" i="1" dirty="0">
                <a:solidFill>
                  <a:schemeClr val="accent6">
                    <a:lumMod val="75000"/>
                  </a:schemeClr>
                </a:solidFill>
                <a:effectLst>
                  <a:outerShdw blurRad="38100" dist="38100" dir="2700000" algn="tl">
                    <a:srgbClr val="000000"/>
                  </a:outerShdw>
                </a:effectLst>
                <a:latin typeface="Arial" pitchFamily="34" charset="0"/>
              </a:rPr>
              <a:t>Medios Físicos de Transmisión</a:t>
            </a:r>
            <a:br>
              <a:rPr lang="es-ES_tradnl" b="1" i="1" dirty="0">
                <a:solidFill>
                  <a:schemeClr val="accent6">
                    <a:lumMod val="75000"/>
                  </a:schemeClr>
                </a:solidFill>
                <a:effectLst>
                  <a:outerShdw blurRad="38100" dist="38100" dir="2700000" algn="tl">
                    <a:srgbClr val="000000"/>
                  </a:outerShdw>
                </a:effectLst>
                <a:latin typeface="Arial" pitchFamily="34" charset="0"/>
              </a:rPr>
            </a:br>
            <a:r>
              <a:rPr lang="es-ES_tradnl" b="1" i="1" dirty="0">
                <a:solidFill>
                  <a:schemeClr val="accent6">
                    <a:lumMod val="75000"/>
                  </a:schemeClr>
                </a:solidFill>
                <a:effectLst>
                  <a:outerShdw blurRad="38100" dist="38100" dir="2700000" algn="tl">
                    <a:srgbClr val="000000"/>
                  </a:outerShdw>
                </a:effectLst>
                <a:latin typeface="Arial" pitchFamily="34" charset="0"/>
              </a:rPr>
              <a:t>Microondas</a:t>
            </a:r>
          </a:p>
        </p:txBody>
      </p:sp>
      <p:pic>
        <p:nvPicPr>
          <p:cNvPr id="35843" name="Picture 3" descr="microondas"/>
          <p:cNvPicPr>
            <a:picLocks noChangeAspect="1" noChangeArrowheads="1"/>
          </p:cNvPicPr>
          <p:nvPr/>
        </p:nvPicPr>
        <p:blipFill>
          <a:blip r:embed="rId3" cstate="print"/>
          <a:srcRect/>
          <a:stretch>
            <a:fillRect/>
          </a:stretch>
        </p:blipFill>
        <p:spPr bwMode="auto">
          <a:xfrm>
            <a:off x="304800" y="1905000"/>
            <a:ext cx="8610600" cy="4724400"/>
          </a:xfrm>
          <a:prstGeom prst="rect">
            <a:avLst/>
          </a:prstGeom>
          <a:noFill/>
          <a:ln w="76200">
            <a:solidFill>
              <a:schemeClr val="accent2">
                <a:lumMod val="50000"/>
                <a:lumOff val="50000"/>
              </a:schemeClr>
            </a:solid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a:xfrm>
            <a:off x="755650" y="0"/>
            <a:ext cx="7772400" cy="1524000"/>
          </a:xfrm>
          <a:solidFill>
            <a:schemeClr val="bg1">
              <a:lumMod val="20000"/>
              <a:lumOff val="80000"/>
            </a:schemeClr>
          </a:solidFill>
          <a:ln w="76200">
            <a:solidFill>
              <a:schemeClr val="accent2">
                <a:lumMod val="75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sz="4000" b="1" i="1" dirty="0">
                <a:solidFill>
                  <a:schemeClr val="accent6">
                    <a:lumMod val="75000"/>
                  </a:schemeClr>
                </a:solidFill>
                <a:effectLst>
                  <a:outerShdw blurRad="38100" dist="38100" dir="2700000" algn="tl">
                    <a:srgbClr val="000000"/>
                  </a:outerShdw>
                </a:effectLst>
                <a:latin typeface="Arial" pitchFamily="34" charset="0"/>
              </a:rPr>
              <a:t>Medios Físicos de Transmisión</a:t>
            </a:r>
            <a:br>
              <a:rPr lang="es-ES_tradnl" sz="4000" b="1" i="1" dirty="0">
                <a:solidFill>
                  <a:schemeClr val="accent6">
                    <a:lumMod val="75000"/>
                  </a:schemeClr>
                </a:solidFill>
                <a:effectLst>
                  <a:outerShdw blurRad="38100" dist="38100" dir="2700000" algn="tl">
                    <a:srgbClr val="000000"/>
                  </a:outerShdw>
                </a:effectLst>
                <a:latin typeface="Arial" pitchFamily="34" charset="0"/>
              </a:rPr>
            </a:br>
            <a:r>
              <a:rPr lang="es-ES_tradnl" sz="4000" b="1" i="1" dirty="0">
                <a:solidFill>
                  <a:schemeClr val="accent6">
                    <a:lumMod val="75000"/>
                  </a:schemeClr>
                </a:solidFill>
                <a:effectLst>
                  <a:outerShdw blurRad="38100" dist="38100" dir="2700000" algn="tl">
                    <a:srgbClr val="000000"/>
                  </a:outerShdw>
                </a:effectLst>
                <a:latin typeface="Arial" pitchFamily="34" charset="0"/>
              </a:rPr>
              <a:t>Microondas</a:t>
            </a:r>
          </a:p>
        </p:txBody>
      </p:sp>
      <p:pic>
        <p:nvPicPr>
          <p:cNvPr id="36867" name="Picture 4" descr="MVC-008F"/>
          <p:cNvPicPr>
            <a:picLocks noChangeAspect="1" noChangeArrowheads="1"/>
          </p:cNvPicPr>
          <p:nvPr/>
        </p:nvPicPr>
        <p:blipFill>
          <a:blip r:embed="rId3" cstate="print"/>
          <a:srcRect/>
          <a:stretch>
            <a:fillRect/>
          </a:stretch>
        </p:blipFill>
        <p:spPr bwMode="auto">
          <a:xfrm>
            <a:off x="323850" y="1916113"/>
            <a:ext cx="4895850" cy="4606925"/>
          </a:xfrm>
          <a:prstGeom prst="rect">
            <a:avLst/>
          </a:prstGeom>
          <a:solidFill>
            <a:schemeClr val="bg1"/>
          </a:solidFill>
          <a:ln w="76200" algn="ctr">
            <a:solidFill>
              <a:schemeClr val="accent2">
                <a:lumMod val="50000"/>
                <a:lumOff val="50000"/>
              </a:schemeClr>
            </a:solidFill>
            <a:miter lim="800000"/>
            <a:headEnd/>
            <a:tailEnd/>
          </a:ln>
        </p:spPr>
      </p:pic>
      <p:pic>
        <p:nvPicPr>
          <p:cNvPr id="36868" name="Picture 5" descr="DSC05707"/>
          <p:cNvPicPr>
            <a:picLocks noChangeAspect="1" noChangeArrowheads="1"/>
          </p:cNvPicPr>
          <p:nvPr/>
        </p:nvPicPr>
        <p:blipFill>
          <a:blip r:embed="rId4" cstate="print"/>
          <a:srcRect/>
          <a:stretch>
            <a:fillRect/>
          </a:stretch>
        </p:blipFill>
        <p:spPr bwMode="auto">
          <a:xfrm>
            <a:off x="5581650" y="4571509"/>
            <a:ext cx="3167063" cy="2106613"/>
          </a:xfrm>
          <a:prstGeom prst="rect">
            <a:avLst/>
          </a:prstGeom>
          <a:solidFill>
            <a:schemeClr val="bg1"/>
          </a:solidFill>
          <a:ln w="76200" algn="ctr">
            <a:solidFill>
              <a:schemeClr val="accent2">
                <a:lumMod val="50000"/>
                <a:lumOff val="50000"/>
              </a:schemeClr>
            </a:solidFill>
            <a:miter lim="800000"/>
            <a:headEnd/>
            <a:tailEnd/>
          </a:ln>
        </p:spPr>
      </p:pic>
      <p:pic>
        <p:nvPicPr>
          <p:cNvPr id="36869" name="Picture 6" descr="MVC-020F"/>
          <p:cNvPicPr>
            <a:picLocks noChangeAspect="1" noChangeArrowheads="1"/>
          </p:cNvPicPr>
          <p:nvPr/>
        </p:nvPicPr>
        <p:blipFill>
          <a:blip r:embed="rId5" cstate="print"/>
          <a:srcRect/>
          <a:stretch>
            <a:fillRect/>
          </a:stretch>
        </p:blipFill>
        <p:spPr bwMode="auto">
          <a:xfrm>
            <a:off x="5580063" y="1844675"/>
            <a:ext cx="3168650" cy="2376488"/>
          </a:xfrm>
          <a:prstGeom prst="rect">
            <a:avLst/>
          </a:prstGeom>
          <a:solidFill>
            <a:schemeClr val="bg1"/>
          </a:solidFill>
          <a:ln w="76200" algn="ctr">
            <a:solidFill>
              <a:schemeClr val="accent2">
                <a:lumMod val="50000"/>
                <a:lumOff val="5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02434"/>
                                        </p:tgtEl>
                                        <p:attrNameLst>
                                          <p:attrName>style.visibility</p:attrName>
                                        </p:attrNameLst>
                                      </p:cBhvr>
                                      <p:to>
                                        <p:strVal val="visible"/>
                                      </p:to>
                                    </p:set>
                                    <p:anim calcmode="lin" valueType="num">
                                      <p:cBhvr>
                                        <p:cTn id="7" dur="1000" fill="hold"/>
                                        <p:tgtEl>
                                          <p:spTgt spid="402434"/>
                                        </p:tgtEl>
                                        <p:attrNameLst>
                                          <p:attrName>ppt_w</p:attrName>
                                        </p:attrNameLst>
                                      </p:cBhvr>
                                      <p:tavLst>
                                        <p:tav tm="0">
                                          <p:val>
                                            <p:fltVal val="0"/>
                                          </p:val>
                                        </p:tav>
                                        <p:tav tm="100000">
                                          <p:val>
                                            <p:strVal val="#ppt_w"/>
                                          </p:val>
                                        </p:tav>
                                      </p:tavLst>
                                    </p:anim>
                                    <p:anim calcmode="lin" valueType="num">
                                      <p:cBhvr>
                                        <p:cTn id="8" dur="1000" fill="hold"/>
                                        <p:tgtEl>
                                          <p:spTgt spid="402434"/>
                                        </p:tgtEl>
                                        <p:attrNameLst>
                                          <p:attrName>ppt_h</p:attrName>
                                        </p:attrNameLst>
                                      </p:cBhvr>
                                      <p:tavLst>
                                        <p:tav tm="0">
                                          <p:val>
                                            <p:fltVal val="0"/>
                                          </p:val>
                                        </p:tav>
                                        <p:tav tm="100000">
                                          <p:val>
                                            <p:strVal val="#ppt_h"/>
                                          </p:val>
                                        </p:tav>
                                      </p:tavLst>
                                    </p:anim>
                                    <p:anim calcmode="lin" valueType="num">
                                      <p:cBhvr>
                                        <p:cTn id="9" dur="1000" fill="hold"/>
                                        <p:tgtEl>
                                          <p:spTgt spid="402434"/>
                                        </p:tgtEl>
                                        <p:attrNameLst>
                                          <p:attrName>style.rotation</p:attrName>
                                        </p:attrNameLst>
                                      </p:cBhvr>
                                      <p:tavLst>
                                        <p:tav tm="0">
                                          <p:val>
                                            <p:fltVal val="90"/>
                                          </p:val>
                                        </p:tav>
                                        <p:tav tm="100000">
                                          <p:val>
                                            <p:fltVal val="0"/>
                                          </p:val>
                                        </p:tav>
                                      </p:tavLst>
                                    </p:anim>
                                    <p:animEffect transition="in" filter="fade">
                                      <p:cBhvr>
                                        <p:cTn id="10" dur="1000"/>
                                        <p:tgtEl>
                                          <p:spTgt spid="40243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36867"/>
                                        </p:tgtEl>
                                        <p:attrNameLst>
                                          <p:attrName>style.visibility</p:attrName>
                                        </p:attrNameLst>
                                      </p:cBhvr>
                                      <p:to>
                                        <p:strVal val="visible"/>
                                      </p:to>
                                    </p:set>
                                    <p:anim calcmode="lin" valueType="num">
                                      <p:cBhvr>
                                        <p:cTn id="15" dur="1000" fill="hold"/>
                                        <p:tgtEl>
                                          <p:spTgt spid="36867"/>
                                        </p:tgtEl>
                                        <p:attrNameLst>
                                          <p:attrName>ppt_w</p:attrName>
                                        </p:attrNameLst>
                                      </p:cBhvr>
                                      <p:tavLst>
                                        <p:tav tm="0">
                                          <p:val>
                                            <p:fltVal val="0"/>
                                          </p:val>
                                        </p:tav>
                                        <p:tav tm="100000">
                                          <p:val>
                                            <p:strVal val="#ppt_w"/>
                                          </p:val>
                                        </p:tav>
                                      </p:tavLst>
                                    </p:anim>
                                    <p:anim calcmode="lin" valueType="num">
                                      <p:cBhvr>
                                        <p:cTn id="16" dur="1000" fill="hold"/>
                                        <p:tgtEl>
                                          <p:spTgt spid="36867"/>
                                        </p:tgtEl>
                                        <p:attrNameLst>
                                          <p:attrName>ppt_h</p:attrName>
                                        </p:attrNameLst>
                                      </p:cBhvr>
                                      <p:tavLst>
                                        <p:tav tm="0">
                                          <p:val>
                                            <p:fltVal val="0"/>
                                          </p:val>
                                        </p:tav>
                                        <p:tav tm="100000">
                                          <p:val>
                                            <p:strVal val="#ppt_h"/>
                                          </p:val>
                                        </p:tav>
                                      </p:tavLst>
                                    </p:anim>
                                    <p:anim calcmode="lin" valueType="num">
                                      <p:cBhvr>
                                        <p:cTn id="17" dur="1000" fill="hold"/>
                                        <p:tgtEl>
                                          <p:spTgt spid="36867"/>
                                        </p:tgtEl>
                                        <p:attrNameLst>
                                          <p:attrName>style.rotation</p:attrName>
                                        </p:attrNameLst>
                                      </p:cBhvr>
                                      <p:tavLst>
                                        <p:tav tm="0">
                                          <p:val>
                                            <p:fltVal val="90"/>
                                          </p:val>
                                        </p:tav>
                                        <p:tav tm="100000">
                                          <p:val>
                                            <p:fltVal val="0"/>
                                          </p:val>
                                        </p:tav>
                                      </p:tavLst>
                                    </p:anim>
                                    <p:animEffect transition="in" filter="fade">
                                      <p:cBhvr>
                                        <p:cTn id="18" dur="1000"/>
                                        <p:tgtEl>
                                          <p:spTgt spid="36867"/>
                                        </p:tgtEl>
                                      </p:cBhvr>
                                    </p:animEffect>
                                  </p:childTnLst>
                                </p:cTn>
                              </p:par>
                              <p:par>
                                <p:cTn id="19" presetID="31" presetClass="entr" presetSubtype="0" fill="hold" nodeType="withEffect">
                                  <p:stCondLst>
                                    <p:cond delay="0"/>
                                  </p:stCondLst>
                                  <p:childTnLst>
                                    <p:set>
                                      <p:cBhvr>
                                        <p:cTn id="20" dur="1" fill="hold">
                                          <p:stCondLst>
                                            <p:cond delay="0"/>
                                          </p:stCondLst>
                                        </p:cTn>
                                        <p:tgtEl>
                                          <p:spTgt spid="36869"/>
                                        </p:tgtEl>
                                        <p:attrNameLst>
                                          <p:attrName>style.visibility</p:attrName>
                                        </p:attrNameLst>
                                      </p:cBhvr>
                                      <p:to>
                                        <p:strVal val="visible"/>
                                      </p:to>
                                    </p:set>
                                    <p:anim calcmode="lin" valueType="num">
                                      <p:cBhvr>
                                        <p:cTn id="21" dur="1000" fill="hold"/>
                                        <p:tgtEl>
                                          <p:spTgt spid="36869"/>
                                        </p:tgtEl>
                                        <p:attrNameLst>
                                          <p:attrName>ppt_w</p:attrName>
                                        </p:attrNameLst>
                                      </p:cBhvr>
                                      <p:tavLst>
                                        <p:tav tm="0">
                                          <p:val>
                                            <p:fltVal val="0"/>
                                          </p:val>
                                        </p:tav>
                                        <p:tav tm="100000">
                                          <p:val>
                                            <p:strVal val="#ppt_w"/>
                                          </p:val>
                                        </p:tav>
                                      </p:tavLst>
                                    </p:anim>
                                    <p:anim calcmode="lin" valueType="num">
                                      <p:cBhvr>
                                        <p:cTn id="22" dur="1000" fill="hold"/>
                                        <p:tgtEl>
                                          <p:spTgt spid="36869"/>
                                        </p:tgtEl>
                                        <p:attrNameLst>
                                          <p:attrName>ppt_h</p:attrName>
                                        </p:attrNameLst>
                                      </p:cBhvr>
                                      <p:tavLst>
                                        <p:tav tm="0">
                                          <p:val>
                                            <p:fltVal val="0"/>
                                          </p:val>
                                        </p:tav>
                                        <p:tav tm="100000">
                                          <p:val>
                                            <p:strVal val="#ppt_h"/>
                                          </p:val>
                                        </p:tav>
                                      </p:tavLst>
                                    </p:anim>
                                    <p:anim calcmode="lin" valueType="num">
                                      <p:cBhvr>
                                        <p:cTn id="23" dur="1000" fill="hold"/>
                                        <p:tgtEl>
                                          <p:spTgt spid="36869"/>
                                        </p:tgtEl>
                                        <p:attrNameLst>
                                          <p:attrName>style.rotation</p:attrName>
                                        </p:attrNameLst>
                                      </p:cBhvr>
                                      <p:tavLst>
                                        <p:tav tm="0">
                                          <p:val>
                                            <p:fltVal val="90"/>
                                          </p:val>
                                        </p:tav>
                                        <p:tav tm="100000">
                                          <p:val>
                                            <p:fltVal val="0"/>
                                          </p:val>
                                        </p:tav>
                                      </p:tavLst>
                                    </p:anim>
                                    <p:animEffect transition="in" filter="fade">
                                      <p:cBhvr>
                                        <p:cTn id="24" dur="1000"/>
                                        <p:tgtEl>
                                          <p:spTgt spid="36869"/>
                                        </p:tgtEl>
                                      </p:cBhvr>
                                    </p:animEffect>
                                  </p:childTnLst>
                                </p:cTn>
                              </p:par>
                              <p:par>
                                <p:cTn id="25" presetID="31" presetClass="entr" presetSubtype="0" fill="hold" nodeType="withEffect">
                                  <p:stCondLst>
                                    <p:cond delay="0"/>
                                  </p:stCondLst>
                                  <p:childTnLst>
                                    <p:set>
                                      <p:cBhvr>
                                        <p:cTn id="26" dur="1" fill="hold">
                                          <p:stCondLst>
                                            <p:cond delay="0"/>
                                          </p:stCondLst>
                                        </p:cTn>
                                        <p:tgtEl>
                                          <p:spTgt spid="36868"/>
                                        </p:tgtEl>
                                        <p:attrNameLst>
                                          <p:attrName>style.visibility</p:attrName>
                                        </p:attrNameLst>
                                      </p:cBhvr>
                                      <p:to>
                                        <p:strVal val="visible"/>
                                      </p:to>
                                    </p:set>
                                    <p:anim calcmode="lin" valueType="num">
                                      <p:cBhvr>
                                        <p:cTn id="27" dur="1000" fill="hold"/>
                                        <p:tgtEl>
                                          <p:spTgt spid="36868"/>
                                        </p:tgtEl>
                                        <p:attrNameLst>
                                          <p:attrName>ppt_w</p:attrName>
                                        </p:attrNameLst>
                                      </p:cBhvr>
                                      <p:tavLst>
                                        <p:tav tm="0">
                                          <p:val>
                                            <p:fltVal val="0"/>
                                          </p:val>
                                        </p:tav>
                                        <p:tav tm="100000">
                                          <p:val>
                                            <p:strVal val="#ppt_w"/>
                                          </p:val>
                                        </p:tav>
                                      </p:tavLst>
                                    </p:anim>
                                    <p:anim calcmode="lin" valueType="num">
                                      <p:cBhvr>
                                        <p:cTn id="28" dur="1000" fill="hold"/>
                                        <p:tgtEl>
                                          <p:spTgt spid="36868"/>
                                        </p:tgtEl>
                                        <p:attrNameLst>
                                          <p:attrName>ppt_h</p:attrName>
                                        </p:attrNameLst>
                                      </p:cBhvr>
                                      <p:tavLst>
                                        <p:tav tm="0">
                                          <p:val>
                                            <p:fltVal val="0"/>
                                          </p:val>
                                        </p:tav>
                                        <p:tav tm="100000">
                                          <p:val>
                                            <p:strVal val="#ppt_h"/>
                                          </p:val>
                                        </p:tav>
                                      </p:tavLst>
                                    </p:anim>
                                    <p:anim calcmode="lin" valueType="num">
                                      <p:cBhvr>
                                        <p:cTn id="29" dur="1000" fill="hold"/>
                                        <p:tgtEl>
                                          <p:spTgt spid="36868"/>
                                        </p:tgtEl>
                                        <p:attrNameLst>
                                          <p:attrName>style.rotation</p:attrName>
                                        </p:attrNameLst>
                                      </p:cBhvr>
                                      <p:tavLst>
                                        <p:tav tm="0">
                                          <p:val>
                                            <p:fltVal val="90"/>
                                          </p:val>
                                        </p:tav>
                                        <p:tav tm="100000">
                                          <p:val>
                                            <p:fltVal val="0"/>
                                          </p:val>
                                        </p:tav>
                                      </p:tavLst>
                                    </p:anim>
                                    <p:animEffect transition="in" filter="fade">
                                      <p:cBhvr>
                                        <p:cTn id="30" dur="1000"/>
                                        <p:tgtEl>
                                          <p:spTgt spid="36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a:xfrm>
            <a:off x="755650" y="0"/>
            <a:ext cx="7772400" cy="1524000"/>
          </a:xfrm>
          <a:solidFill>
            <a:schemeClr val="bg1"/>
          </a:solidFill>
          <a:ln w="76200">
            <a:solidFill>
              <a:srgbClr val="008000"/>
            </a:solidFill>
          </a:ln>
        </p:spPr>
        <p:txBody>
          <a:bodyPr/>
          <a:lstStyle/>
          <a:p>
            <a:pPr>
              <a:defRPr/>
            </a:pPr>
            <a:r>
              <a:rPr lang="es-ES_tradnl" i="1" dirty="0">
                <a:solidFill>
                  <a:schemeClr val="accent1"/>
                </a:solidFill>
                <a:effectLst>
                  <a:outerShdw blurRad="38100" dist="38100" dir="2700000" algn="tl">
                    <a:srgbClr val="000000"/>
                  </a:outerShdw>
                </a:effectLst>
                <a:latin typeface="Tahoma" pitchFamily="34" charset="0"/>
              </a:rPr>
              <a:t>Medios Físicos de Transmisión</a:t>
            </a:r>
            <a:br>
              <a:rPr lang="es-ES_tradnl" i="1" dirty="0">
                <a:solidFill>
                  <a:schemeClr val="accent1"/>
                </a:solidFill>
                <a:effectLst>
                  <a:outerShdw blurRad="38100" dist="38100" dir="2700000" algn="tl">
                    <a:srgbClr val="000000"/>
                  </a:outerShdw>
                </a:effectLst>
                <a:latin typeface="Tahoma" pitchFamily="34" charset="0"/>
              </a:rPr>
            </a:br>
            <a:r>
              <a:rPr lang="es-ES_tradnl" i="1" dirty="0">
                <a:solidFill>
                  <a:schemeClr val="accent1"/>
                </a:solidFill>
                <a:effectLst>
                  <a:outerShdw blurRad="38100" dist="38100" dir="2700000" algn="tl">
                    <a:srgbClr val="000000"/>
                  </a:outerShdw>
                </a:effectLst>
                <a:latin typeface="Tahoma" pitchFamily="34" charset="0"/>
              </a:rPr>
              <a:t>Microondas</a:t>
            </a:r>
          </a:p>
        </p:txBody>
      </p:sp>
      <p:pic>
        <p:nvPicPr>
          <p:cNvPr id="37891" name="Picture 7" descr="MVC-010F"/>
          <p:cNvPicPr>
            <a:picLocks noChangeAspect="1" noChangeArrowheads="1"/>
          </p:cNvPicPr>
          <p:nvPr/>
        </p:nvPicPr>
        <p:blipFill>
          <a:blip r:embed="rId3" cstate="print"/>
          <a:srcRect/>
          <a:stretch>
            <a:fillRect/>
          </a:stretch>
        </p:blipFill>
        <p:spPr bwMode="auto">
          <a:xfrm>
            <a:off x="827088" y="1844675"/>
            <a:ext cx="3565525" cy="4752975"/>
          </a:xfrm>
          <a:prstGeom prst="rect">
            <a:avLst/>
          </a:prstGeom>
          <a:solidFill>
            <a:schemeClr val="bg1"/>
          </a:solidFill>
          <a:ln w="76200" algn="ctr">
            <a:solidFill>
              <a:srgbClr val="008000"/>
            </a:solidFill>
            <a:miter lim="800000"/>
            <a:headEnd/>
            <a:tailEnd/>
          </a:ln>
        </p:spPr>
      </p:pic>
      <p:pic>
        <p:nvPicPr>
          <p:cNvPr id="37892" name="Picture 8" descr="MVC-018F"/>
          <p:cNvPicPr>
            <a:picLocks noChangeAspect="1" noChangeArrowheads="1"/>
          </p:cNvPicPr>
          <p:nvPr/>
        </p:nvPicPr>
        <p:blipFill>
          <a:blip r:embed="rId4" cstate="print"/>
          <a:srcRect/>
          <a:stretch>
            <a:fillRect/>
          </a:stretch>
        </p:blipFill>
        <p:spPr bwMode="auto">
          <a:xfrm>
            <a:off x="4859338" y="1844675"/>
            <a:ext cx="3563937" cy="4751388"/>
          </a:xfrm>
          <a:prstGeom prst="rect">
            <a:avLst/>
          </a:prstGeom>
          <a:solidFill>
            <a:schemeClr val="bg1"/>
          </a:solidFill>
          <a:ln w="76200" algn="ctr">
            <a:solidFill>
              <a:srgbClr val="008000"/>
            </a:solid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Text Box 3"/>
          <p:cNvSpPr txBox="1">
            <a:spLocks noChangeArrowheads="1"/>
          </p:cNvSpPr>
          <p:nvPr/>
        </p:nvSpPr>
        <p:spPr bwMode="auto">
          <a:xfrm>
            <a:off x="107504" y="2349500"/>
            <a:ext cx="9036496" cy="3785652"/>
          </a:xfrm>
          <a:prstGeom prst="rect">
            <a:avLst/>
          </a:prstGeom>
          <a:solidFill>
            <a:schemeClr val="bg1">
              <a:lumMod val="20000"/>
              <a:lumOff val="80000"/>
            </a:schemeClr>
          </a:solidFill>
          <a:ln w="76200">
            <a:solidFill>
              <a:schemeClr val="accent2">
                <a:lumMod val="50000"/>
                <a:lumOff val="50000"/>
              </a:schemeClr>
            </a:solidFill>
            <a:miter lim="800000"/>
            <a:headEnd/>
            <a:tailEnd/>
          </a:ln>
          <a:effectLst/>
        </p:spPr>
        <p:txBody>
          <a:bodyPr wrap="square">
            <a:spAutoFit/>
          </a:bodyPr>
          <a:lstStyle/>
          <a:p>
            <a:pPr marL="569913" indent="-569913">
              <a:buClr>
                <a:srgbClr val="00FFFF"/>
              </a:buClr>
              <a:buFont typeface="Wingdings" pitchFamily="2" charset="2"/>
              <a:buChar char="v"/>
              <a:defRPr/>
            </a:pPr>
            <a:r>
              <a:rPr lang="es-ES_tradnl" sz="3000" b="1" i="1" dirty="0">
                <a:solidFill>
                  <a:schemeClr val="bg1">
                    <a:lumMod val="75000"/>
                  </a:schemeClr>
                </a:solidFill>
                <a:effectLst>
                  <a:outerShdw blurRad="38100" dist="38100" dir="2700000" algn="tl">
                    <a:srgbClr val="000000"/>
                  </a:outerShdw>
                </a:effectLst>
                <a:latin typeface="Arial" charset="0"/>
              </a:rPr>
              <a:t>Técnica de comunicación con medios inalámbricos.</a:t>
            </a:r>
          </a:p>
          <a:p>
            <a:pPr marL="569913" indent="-569913">
              <a:buClr>
                <a:srgbClr val="00FFFF"/>
              </a:buClr>
              <a:buFont typeface="Wingdings" pitchFamily="2" charset="2"/>
              <a:buChar char="v"/>
              <a:defRPr/>
            </a:pPr>
            <a:r>
              <a:rPr lang="es-ES_tradnl" sz="3000" b="1" i="1" dirty="0">
                <a:solidFill>
                  <a:schemeClr val="bg1">
                    <a:lumMod val="75000"/>
                  </a:schemeClr>
                </a:solidFill>
                <a:effectLst>
                  <a:outerShdw blurRad="38100" dist="38100" dir="2700000" algn="tl">
                    <a:srgbClr val="000000"/>
                  </a:outerShdw>
                </a:effectLst>
                <a:latin typeface="Arial" charset="0"/>
              </a:rPr>
              <a:t>Se utiliza en redes de Topología Tipo </a:t>
            </a:r>
            <a:r>
              <a:rPr lang="es-ES_tradnl" sz="3000" b="1" i="1" dirty="0" err="1">
                <a:solidFill>
                  <a:schemeClr val="bg1">
                    <a:lumMod val="75000"/>
                  </a:schemeClr>
                </a:solidFill>
                <a:effectLst>
                  <a:outerShdw blurRad="38100" dist="38100" dir="2700000" algn="tl">
                    <a:srgbClr val="000000"/>
                  </a:outerShdw>
                </a:effectLst>
                <a:latin typeface="Arial" charset="0"/>
              </a:rPr>
              <a:t>Lan</a:t>
            </a:r>
            <a:r>
              <a:rPr lang="es-ES_tradnl" sz="3000" b="1" i="1" dirty="0">
                <a:solidFill>
                  <a:schemeClr val="bg1">
                    <a:lumMod val="75000"/>
                  </a:schemeClr>
                </a:solidFill>
                <a:effectLst>
                  <a:outerShdw blurRad="38100" dist="38100" dir="2700000" algn="tl">
                    <a:srgbClr val="000000"/>
                  </a:outerShdw>
                </a:effectLst>
                <a:latin typeface="Arial" charset="0"/>
              </a:rPr>
              <a:t> y se las denomina </a:t>
            </a:r>
            <a:r>
              <a:rPr lang="es-ES_tradnl" sz="3000" b="1" i="1" dirty="0" err="1">
                <a:solidFill>
                  <a:schemeClr val="bg1">
                    <a:lumMod val="75000"/>
                  </a:schemeClr>
                </a:solidFill>
                <a:effectLst>
                  <a:outerShdw blurRad="38100" dist="38100" dir="2700000" algn="tl">
                    <a:srgbClr val="000000"/>
                  </a:outerShdw>
                </a:effectLst>
                <a:latin typeface="Arial" charset="0"/>
              </a:rPr>
              <a:t>RadioLan</a:t>
            </a:r>
            <a:r>
              <a:rPr lang="es-ES_tradnl" sz="3000" b="1" i="1" dirty="0">
                <a:solidFill>
                  <a:schemeClr val="bg1">
                    <a:lumMod val="75000"/>
                  </a:schemeClr>
                </a:solidFill>
                <a:effectLst>
                  <a:outerShdw blurRad="38100" dist="38100" dir="2700000" algn="tl">
                    <a:srgbClr val="000000"/>
                  </a:outerShdw>
                </a:effectLst>
                <a:latin typeface="Arial" charset="0"/>
              </a:rPr>
              <a:t> (</a:t>
            </a:r>
            <a:r>
              <a:rPr lang="es-ES_tradnl" sz="3000" b="1" i="1" dirty="0" err="1">
                <a:solidFill>
                  <a:schemeClr val="bg1">
                    <a:lumMod val="75000"/>
                  </a:schemeClr>
                </a:solidFill>
                <a:effectLst>
                  <a:outerShdw blurRad="38100" dist="38100" dir="2700000" algn="tl">
                    <a:srgbClr val="000000"/>
                  </a:outerShdw>
                </a:effectLst>
                <a:latin typeface="Arial" charset="0"/>
              </a:rPr>
              <a:t>RLan</a:t>
            </a:r>
            <a:r>
              <a:rPr lang="es-ES_tradnl" sz="3000" b="1" i="1" dirty="0">
                <a:solidFill>
                  <a:schemeClr val="bg1">
                    <a:lumMod val="75000"/>
                  </a:schemeClr>
                </a:solidFill>
                <a:effectLst>
                  <a:outerShdw blurRad="38100" dist="38100" dir="2700000" algn="tl">
                    <a:srgbClr val="000000"/>
                  </a:outerShdw>
                </a:effectLst>
                <a:latin typeface="Arial" charset="0"/>
              </a:rPr>
              <a:t>).</a:t>
            </a:r>
          </a:p>
          <a:p>
            <a:pPr marL="569913" indent="-569913">
              <a:buClr>
                <a:srgbClr val="00FFFF"/>
              </a:buClr>
              <a:buFont typeface="Wingdings" pitchFamily="2" charset="2"/>
              <a:buChar char="v"/>
              <a:defRPr/>
            </a:pPr>
            <a:r>
              <a:rPr lang="es-ES_tradnl" sz="3000" b="1" i="1" dirty="0">
                <a:solidFill>
                  <a:schemeClr val="bg1">
                    <a:lumMod val="75000"/>
                  </a:schemeClr>
                </a:solidFill>
                <a:effectLst>
                  <a:outerShdw blurRad="38100" dist="38100" dir="2700000" algn="tl">
                    <a:srgbClr val="000000"/>
                  </a:outerShdw>
                </a:effectLst>
                <a:latin typeface="Arial" charset="0"/>
              </a:rPr>
              <a:t>Utiliza la banda de Frecuencia UHF/SHF y  puede configurarse para diferentes. frecuencias y con diferentes codificaciones de acuerdo a cada canal</a:t>
            </a:r>
            <a:r>
              <a:rPr lang="es-ES_tradnl" sz="3000" b="1" dirty="0">
                <a:solidFill>
                  <a:schemeClr val="bg1">
                    <a:lumMod val="75000"/>
                  </a:schemeClr>
                </a:solidFill>
                <a:effectLst>
                  <a:outerShdw blurRad="38100" dist="38100" dir="2700000" algn="tl">
                    <a:srgbClr val="000000"/>
                  </a:outerShdw>
                </a:effectLst>
                <a:latin typeface="Arial" charset="0"/>
              </a:rPr>
              <a:t>.</a:t>
            </a:r>
            <a:endParaRPr lang="es-ES_tradnl" sz="2800" b="1" dirty="0">
              <a:solidFill>
                <a:schemeClr val="bg1">
                  <a:lumMod val="75000"/>
                </a:schemeClr>
              </a:solidFill>
              <a:effectLst>
                <a:outerShdw blurRad="38100" dist="38100" dir="2700000" algn="tl">
                  <a:srgbClr val="000000"/>
                </a:outerShdw>
              </a:effectLst>
              <a:latin typeface="Arial" charset="0"/>
            </a:endParaRPr>
          </a:p>
        </p:txBody>
      </p:sp>
      <p:sp>
        <p:nvSpPr>
          <p:cNvPr id="134148" name="Rectangle 4"/>
          <p:cNvSpPr>
            <a:spLocks noChangeArrowheads="1"/>
          </p:cNvSpPr>
          <p:nvPr/>
        </p:nvSpPr>
        <p:spPr bwMode="auto">
          <a:xfrm>
            <a:off x="251521" y="304800"/>
            <a:ext cx="8712967" cy="1200329"/>
          </a:xfrm>
          <a:prstGeom prst="rect">
            <a:avLst/>
          </a:prstGeom>
          <a:solidFill>
            <a:schemeClr val="bg1">
              <a:lumMod val="20000"/>
              <a:lumOff val="80000"/>
            </a:schemeClr>
          </a:solidFill>
          <a:ln w="76200">
            <a:solidFill>
              <a:schemeClr val="accent2">
                <a:lumMod val="75000"/>
              </a:schemeClr>
            </a:solidFill>
            <a:miter lim="800000"/>
            <a:headEnd/>
            <a:tailEnd/>
          </a:ln>
        </p:spPr>
        <p:txBody>
          <a:bodyPr vert="horz" wrap="square" lIns="84406" tIns="42203" rIns="84406" bIns="42203" numCol="1" anchor="ctr" anchorCtr="0" compatLnSpc="1">
            <a:prstTxWarp prst="textNoShape">
              <a:avLst/>
            </a:prstTxWarp>
          </a:bodyPr>
          <a:lstStyle/>
          <a:p>
            <a:pPr algn="ctr"/>
            <a:r>
              <a:rPr lang="es-ES_tradnl" sz="3600" b="1" i="1" dirty="0">
                <a:solidFill>
                  <a:schemeClr val="accent6">
                    <a:lumMod val="75000"/>
                  </a:schemeClr>
                </a:solidFill>
                <a:effectLst>
                  <a:outerShdw blurRad="38100" dist="38100" dir="2700000" algn="tl">
                    <a:srgbClr val="000000"/>
                  </a:outerShdw>
                </a:effectLst>
                <a:latin typeface="Arial" pitchFamily="34" charset="0"/>
                <a:ea typeface="+mj-ea"/>
                <a:cs typeface="+mj-cs"/>
              </a:rPr>
              <a:t>Medios Físicos de Transmisión</a:t>
            </a:r>
            <a:br>
              <a:rPr lang="es-ES_tradnl" sz="3600" b="1" i="1" dirty="0">
                <a:solidFill>
                  <a:schemeClr val="accent6">
                    <a:lumMod val="75000"/>
                  </a:schemeClr>
                </a:solidFill>
                <a:effectLst>
                  <a:outerShdw blurRad="38100" dist="38100" dir="2700000" algn="tl">
                    <a:srgbClr val="000000"/>
                  </a:outerShdw>
                </a:effectLst>
                <a:latin typeface="Arial" pitchFamily="34" charset="0"/>
                <a:ea typeface="+mj-ea"/>
                <a:cs typeface="+mj-cs"/>
              </a:rPr>
            </a:br>
            <a:r>
              <a:rPr lang="es-ES_tradnl" sz="3600" b="1" i="1" dirty="0">
                <a:solidFill>
                  <a:schemeClr val="accent6">
                    <a:lumMod val="75000"/>
                  </a:schemeClr>
                </a:solidFill>
                <a:effectLst>
                  <a:outerShdw blurRad="38100" dist="38100" dir="2700000" algn="tl">
                    <a:srgbClr val="000000"/>
                  </a:outerShdw>
                </a:effectLst>
                <a:latin typeface="Arial" pitchFamily="34" charset="0"/>
                <a:ea typeface="+mj-ea"/>
                <a:cs typeface="+mj-cs"/>
              </a:rPr>
              <a:t>Spread </a:t>
            </a:r>
            <a:r>
              <a:rPr lang="es-ES_tradnl" sz="3600" b="1" i="1" dirty="0" err="1">
                <a:solidFill>
                  <a:schemeClr val="accent6">
                    <a:lumMod val="75000"/>
                  </a:schemeClr>
                </a:solidFill>
                <a:effectLst>
                  <a:outerShdw blurRad="38100" dist="38100" dir="2700000" algn="tl">
                    <a:srgbClr val="000000"/>
                  </a:outerShdw>
                </a:effectLst>
                <a:latin typeface="Arial" pitchFamily="34" charset="0"/>
                <a:ea typeface="+mj-ea"/>
                <a:cs typeface="+mj-cs"/>
              </a:rPr>
              <a:t>Spectrum</a:t>
            </a:r>
            <a:r>
              <a:rPr lang="es-ES_tradnl" sz="3600" b="1" i="1" dirty="0">
                <a:solidFill>
                  <a:schemeClr val="accent6">
                    <a:lumMod val="75000"/>
                  </a:schemeClr>
                </a:solidFill>
                <a:effectLst>
                  <a:outerShdw blurRad="38100" dist="38100" dir="2700000" algn="tl">
                    <a:srgbClr val="000000"/>
                  </a:outerShdw>
                </a:effectLst>
                <a:latin typeface="Arial" pitchFamily="34" charset="0"/>
                <a:ea typeface="+mj-ea"/>
                <a:cs typeface="+mj-cs"/>
              </a:rPr>
              <a:t>(Espectro Disperso)</a:t>
            </a:r>
            <a:endParaRPr lang="es-AR" sz="3600" b="1" i="1" dirty="0">
              <a:solidFill>
                <a:schemeClr val="accent6">
                  <a:lumMod val="75000"/>
                </a:schemeClr>
              </a:solidFill>
              <a:effectLst>
                <a:outerShdw blurRad="38100" dist="38100" dir="2700000" algn="tl">
                  <a:srgbClr val="000000"/>
                </a:outerShdw>
              </a:effectLst>
              <a:latin typeface="Arial" pitchFamily="34" charset="0"/>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4148"/>
                                        </p:tgtEl>
                                        <p:attrNameLst>
                                          <p:attrName>style.visibility</p:attrName>
                                        </p:attrNameLst>
                                      </p:cBhvr>
                                      <p:to>
                                        <p:strVal val="visible"/>
                                      </p:to>
                                    </p:set>
                                    <p:anim calcmode="lin" valueType="num">
                                      <p:cBhvr>
                                        <p:cTn id="7" dur="1000" fill="hold"/>
                                        <p:tgtEl>
                                          <p:spTgt spid="134148"/>
                                        </p:tgtEl>
                                        <p:attrNameLst>
                                          <p:attrName>ppt_w</p:attrName>
                                        </p:attrNameLst>
                                      </p:cBhvr>
                                      <p:tavLst>
                                        <p:tav tm="0">
                                          <p:val>
                                            <p:fltVal val="0"/>
                                          </p:val>
                                        </p:tav>
                                        <p:tav tm="100000">
                                          <p:val>
                                            <p:strVal val="#ppt_w"/>
                                          </p:val>
                                        </p:tav>
                                      </p:tavLst>
                                    </p:anim>
                                    <p:anim calcmode="lin" valueType="num">
                                      <p:cBhvr>
                                        <p:cTn id="8" dur="1000" fill="hold"/>
                                        <p:tgtEl>
                                          <p:spTgt spid="134148"/>
                                        </p:tgtEl>
                                        <p:attrNameLst>
                                          <p:attrName>ppt_h</p:attrName>
                                        </p:attrNameLst>
                                      </p:cBhvr>
                                      <p:tavLst>
                                        <p:tav tm="0">
                                          <p:val>
                                            <p:fltVal val="0"/>
                                          </p:val>
                                        </p:tav>
                                        <p:tav tm="100000">
                                          <p:val>
                                            <p:strVal val="#ppt_h"/>
                                          </p:val>
                                        </p:tav>
                                      </p:tavLst>
                                    </p:anim>
                                    <p:anim calcmode="lin" valueType="num">
                                      <p:cBhvr>
                                        <p:cTn id="9" dur="1000" fill="hold"/>
                                        <p:tgtEl>
                                          <p:spTgt spid="134148"/>
                                        </p:tgtEl>
                                        <p:attrNameLst>
                                          <p:attrName>style.rotation</p:attrName>
                                        </p:attrNameLst>
                                      </p:cBhvr>
                                      <p:tavLst>
                                        <p:tav tm="0">
                                          <p:val>
                                            <p:fltVal val="90"/>
                                          </p:val>
                                        </p:tav>
                                        <p:tav tm="100000">
                                          <p:val>
                                            <p:fltVal val="0"/>
                                          </p:val>
                                        </p:tav>
                                      </p:tavLst>
                                    </p:anim>
                                    <p:animEffect transition="in" filter="fade">
                                      <p:cBhvr>
                                        <p:cTn id="10" dur="1000"/>
                                        <p:tgtEl>
                                          <p:spTgt spid="13414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34147">
                                            <p:bg/>
                                          </p:spTgt>
                                        </p:tgtEl>
                                        <p:attrNameLst>
                                          <p:attrName>style.visibility</p:attrName>
                                        </p:attrNameLst>
                                      </p:cBhvr>
                                      <p:to>
                                        <p:strVal val="visible"/>
                                      </p:to>
                                    </p:set>
                                    <p:anim calcmode="lin" valueType="num">
                                      <p:cBhvr>
                                        <p:cTn id="13" dur="1000" fill="hold"/>
                                        <p:tgtEl>
                                          <p:spTgt spid="134147">
                                            <p:bg/>
                                          </p:spTgt>
                                        </p:tgtEl>
                                        <p:attrNameLst>
                                          <p:attrName>ppt_w</p:attrName>
                                        </p:attrNameLst>
                                      </p:cBhvr>
                                      <p:tavLst>
                                        <p:tav tm="0">
                                          <p:val>
                                            <p:fltVal val="0"/>
                                          </p:val>
                                        </p:tav>
                                        <p:tav tm="100000">
                                          <p:val>
                                            <p:strVal val="#ppt_w"/>
                                          </p:val>
                                        </p:tav>
                                      </p:tavLst>
                                    </p:anim>
                                    <p:anim calcmode="lin" valueType="num">
                                      <p:cBhvr>
                                        <p:cTn id="14" dur="1000" fill="hold"/>
                                        <p:tgtEl>
                                          <p:spTgt spid="134147">
                                            <p:bg/>
                                          </p:spTgt>
                                        </p:tgtEl>
                                        <p:attrNameLst>
                                          <p:attrName>ppt_h</p:attrName>
                                        </p:attrNameLst>
                                      </p:cBhvr>
                                      <p:tavLst>
                                        <p:tav tm="0">
                                          <p:val>
                                            <p:fltVal val="0"/>
                                          </p:val>
                                        </p:tav>
                                        <p:tav tm="100000">
                                          <p:val>
                                            <p:strVal val="#ppt_h"/>
                                          </p:val>
                                        </p:tav>
                                      </p:tavLst>
                                    </p:anim>
                                    <p:anim calcmode="lin" valueType="num">
                                      <p:cBhvr>
                                        <p:cTn id="15" dur="1000" fill="hold"/>
                                        <p:tgtEl>
                                          <p:spTgt spid="134147">
                                            <p:bg/>
                                          </p:spTgt>
                                        </p:tgtEl>
                                        <p:attrNameLst>
                                          <p:attrName>style.rotation</p:attrName>
                                        </p:attrNameLst>
                                      </p:cBhvr>
                                      <p:tavLst>
                                        <p:tav tm="0">
                                          <p:val>
                                            <p:fltVal val="90"/>
                                          </p:val>
                                        </p:tav>
                                        <p:tav tm="100000">
                                          <p:val>
                                            <p:fltVal val="0"/>
                                          </p:val>
                                        </p:tav>
                                      </p:tavLst>
                                    </p:anim>
                                    <p:animEffect transition="in" filter="fade">
                                      <p:cBhvr>
                                        <p:cTn id="16" dur="1000"/>
                                        <p:tgtEl>
                                          <p:spTgt spid="134147">
                                            <p:bg/>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134147">
                                            <p:txEl>
                                              <p:pRg st="0" end="0"/>
                                            </p:txEl>
                                          </p:spTgt>
                                        </p:tgtEl>
                                        <p:attrNameLst>
                                          <p:attrName>style.visibility</p:attrName>
                                        </p:attrNameLst>
                                      </p:cBhvr>
                                      <p:to>
                                        <p:strVal val="visible"/>
                                      </p:to>
                                    </p:set>
                                    <p:anim calcmode="lin" valueType="num">
                                      <p:cBhvr>
                                        <p:cTn id="21" dur="1000" fill="hold"/>
                                        <p:tgtEl>
                                          <p:spTgt spid="134147">
                                            <p:txEl>
                                              <p:pRg st="0" end="0"/>
                                            </p:txEl>
                                          </p:spTgt>
                                        </p:tgtEl>
                                        <p:attrNameLst>
                                          <p:attrName>ppt_w</p:attrName>
                                        </p:attrNameLst>
                                      </p:cBhvr>
                                      <p:tavLst>
                                        <p:tav tm="0">
                                          <p:val>
                                            <p:fltVal val="0"/>
                                          </p:val>
                                        </p:tav>
                                        <p:tav tm="100000">
                                          <p:val>
                                            <p:strVal val="#ppt_w"/>
                                          </p:val>
                                        </p:tav>
                                      </p:tavLst>
                                    </p:anim>
                                    <p:anim calcmode="lin" valueType="num">
                                      <p:cBhvr>
                                        <p:cTn id="22" dur="1000" fill="hold"/>
                                        <p:tgtEl>
                                          <p:spTgt spid="134147">
                                            <p:txEl>
                                              <p:pRg st="0" end="0"/>
                                            </p:txEl>
                                          </p:spTgt>
                                        </p:tgtEl>
                                        <p:attrNameLst>
                                          <p:attrName>ppt_h</p:attrName>
                                        </p:attrNameLst>
                                      </p:cBhvr>
                                      <p:tavLst>
                                        <p:tav tm="0">
                                          <p:val>
                                            <p:fltVal val="0"/>
                                          </p:val>
                                        </p:tav>
                                        <p:tav tm="100000">
                                          <p:val>
                                            <p:strVal val="#ppt_h"/>
                                          </p:val>
                                        </p:tav>
                                      </p:tavLst>
                                    </p:anim>
                                    <p:anim calcmode="lin" valueType="num">
                                      <p:cBhvr>
                                        <p:cTn id="23" dur="1000" fill="hold"/>
                                        <p:tgtEl>
                                          <p:spTgt spid="134147">
                                            <p:txEl>
                                              <p:pRg st="0" end="0"/>
                                            </p:txEl>
                                          </p:spTgt>
                                        </p:tgtEl>
                                        <p:attrNameLst>
                                          <p:attrName>style.rotation</p:attrName>
                                        </p:attrNameLst>
                                      </p:cBhvr>
                                      <p:tavLst>
                                        <p:tav tm="0">
                                          <p:val>
                                            <p:fltVal val="90"/>
                                          </p:val>
                                        </p:tav>
                                        <p:tav tm="100000">
                                          <p:val>
                                            <p:fltVal val="0"/>
                                          </p:val>
                                        </p:tav>
                                      </p:tavLst>
                                    </p:anim>
                                    <p:animEffect transition="in" filter="fade">
                                      <p:cBhvr>
                                        <p:cTn id="24" dur="1000"/>
                                        <p:tgtEl>
                                          <p:spTgt spid="134147">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134147">
                                            <p:txEl>
                                              <p:pRg st="1" end="1"/>
                                            </p:txEl>
                                          </p:spTgt>
                                        </p:tgtEl>
                                        <p:attrNameLst>
                                          <p:attrName>style.visibility</p:attrName>
                                        </p:attrNameLst>
                                      </p:cBhvr>
                                      <p:to>
                                        <p:strVal val="visible"/>
                                      </p:to>
                                    </p:set>
                                    <p:anim calcmode="lin" valueType="num">
                                      <p:cBhvr>
                                        <p:cTn id="29" dur="1000" fill="hold"/>
                                        <p:tgtEl>
                                          <p:spTgt spid="134147">
                                            <p:txEl>
                                              <p:pRg st="1" end="1"/>
                                            </p:txEl>
                                          </p:spTgt>
                                        </p:tgtEl>
                                        <p:attrNameLst>
                                          <p:attrName>ppt_w</p:attrName>
                                        </p:attrNameLst>
                                      </p:cBhvr>
                                      <p:tavLst>
                                        <p:tav tm="0">
                                          <p:val>
                                            <p:fltVal val="0"/>
                                          </p:val>
                                        </p:tav>
                                        <p:tav tm="100000">
                                          <p:val>
                                            <p:strVal val="#ppt_w"/>
                                          </p:val>
                                        </p:tav>
                                      </p:tavLst>
                                    </p:anim>
                                    <p:anim calcmode="lin" valueType="num">
                                      <p:cBhvr>
                                        <p:cTn id="30" dur="1000" fill="hold"/>
                                        <p:tgtEl>
                                          <p:spTgt spid="134147">
                                            <p:txEl>
                                              <p:pRg st="1" end="1"/>
                                            </p:txEl>
                                          </p:spTgt>
                                        </p:tgtEl>
                                        <p:attrNameLst>
                                          <p:attrName>ppt_h</p:attrName>
                                        </p:attrNameLst>
                                      </p:cBhvr>
                                      <p:tavLst>
                                        <p:tav tm="0">
                                          <p:val>
                                            <p:fltVal val="0"/>
                                          </p:val>
                                        </p:tav>
                                        <p:tav tm="100000">
                                          <p:val>
                                            <p:strVal val="#ppt_h"/>
                                          </p:val>
                                        </p:tav>
                                      </p:tavLst>
                                    </p:anim>
                                    <p:anim calcmode="lin" valueType="num">
                                      <p:cBhvr>
                                        <p:cTn id="31" dur="1000" fill="hold"/>
                                        <p:tgtEl>
                                          <p:spTgt spid="134147">
                                            <p:txEl>
                                              <p:pRg st="1" end="1"/>
                                            </p:txEl>
                                          </p:spTgt>
                                        </p:tgtEl>
                                        <p:attrNameLst>
                                          <p:attrName>style.rotation</p:attrName>
                                        </p:attrNameLst>
                                      </p:cBhvr>
                                      <p:tavLst>
                                        <p:tav tm="0">
                                          <p:val>
                                            <p:fltVal val="90"/>
                                          </p:val>
                                        </p:tav>
                                        <p:tav tm="100000">
                                          <p:val>
                                            <p:fltVal val="0"/>
                                          </p:val>
                                        </p:tav>
                                      </p:tavLst>
                                    </p:anim>
                                    <p:animEffect transition="in" filter="fade">
                                      <p:cBhvr>
                                        <p:cTn id="32" dur="1000"/>
                                        <p:tgtEl>
                                          <p:spTgt spid="13414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134147">
                                            <p:txEl>
                                              <p:pRg st="2" end="2"/>
                                            </p:txEl>
                                          </p:spTgt>
                                        </p:tgtEl>
                                        <p:attrNameLst>
                                          <p:attrName>style.visibility</p:attrName>
                                        </p:attrNameLst>
                                      </p:cBhvr>
                                      <p:to>
                                        <p:strVal val="visible"/>
                                      </p:to>
                                    </p:set>
                                    <p:anim calcmode="lin" valueType="num">
                                      <p:cBhvr>
                                        <p:cTn id="37" dur="1000" fill="hold"/>
                                        <p:tgtEl>
                                          <p:spTgt spid="134147">
                                            <p:txEl>
                                              <p:pRg st="2" end="2"/>
                                            </p:txEl>
                                          </p:spTgt>
                                        </p:tgtEl>
                                        <p:attrNameLst>
                                          <p:attrName>ppt_w</p:attrName>
                                        </p:attrNameLst>
                                      </p:cBhvr>
                                      <p:tavLst>
                                        <p:tav tm="0">
                                          <p:val>
                                            <p:fltVal val="0"/>
                                          </p:val>
                                        </p:tav>
                                        <p:tav tm="100000">
                                          <p:val>
                                            <p:strVal val="#ppt_w"/>
                                          </p:val>
                                        </p:tav>
                                      </p:tavLst>
                                    </p:anim>
                                    <p:anim calcmode="lin" valueType="num">
                                      <p:cBhvr>
                                        <p:cTn id="38" dur="1000" fill="hold"/>
                                        <p:tgtEl>
                                          <p:spTgt spid="134147">
                                            <p:txEl>
                                              <p:pRg st="2" end="2"/>
                                            </p:txEl>
                                          </p:spTgt>
                                        </p:tgtEl>
                                        <p:attrNameLst>
                                          <p:attrName>ppt_h</p:attrName>
                                        </p:attrNameLst>
                                      </p:cBhvr>
                                      <p:tavLst>
                                        <p:tav tm="0">
                                          <p:val>
                                            <p:fltVal val="0"/>
                                          </p:val>
                                        </p:tav>
                                        <p:tav tm="100000">
                                          <p:val>
                                            <p:strVal val="#ppt_h"/>
                                          </p:val>
                                        </p:tav>
                                      </p:tavLst>
                                    </p:anim>
                                    <p:anim calcmode="lin" valueType="num">
                                      <p:cBhvr>
                                        <p:cTn id="39" dur="1000" fill="hold"/>
                                        <p:tgtEl>
                                          <p:spTgt spid="134147">
                                            <p:txEl>
                                              <p:pRg st="2" end="2"/>
                                            </p:txEl>
                                          </p:spTgt>
                                        </p:tgtEl>
                                        <p:attrNameLst>
                                          <p:attrName>style.rotation</p:attrName>
                                        </p:attrNameLst>
                                      </p:cBhvr>
                                      <p:tavLst>
                                        <p:tav tm="0">
                                          <p:val>
                                            <p:fltVal val="90"/>
                                          </p:val>
                                        </p:tav>
                                        <p:tav tm="100000">
                                          <p:val>
                                            <p:fltVal val="0"/>
                                          </p:val>
                                        </p:tav>
                                      </p:tavLst>
                                    </p:anim>
                                    <p:animEffect transition="in" filter="fade">
                                      <p:cBhvr>
                                        <p:cTn id="40" dur="1000"/>
                                        <p:tgtEl>
                                          <p:spTgt spid="1341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build="p" animBg="1"/>
      <p:bldP spid="13414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533400" y="228600"/>
            <a:ext cx="8305800" cy="1400200"/>
          </a:xfrm>
          <a:solidFill>
            <a:schemeClr val="bg1">
              <a:lumMod val="20000"/>
              <a:lumOff val="80000"/>
            </a:schemeClr>
          </a:solidFill>
          <a:ln w="76200">
            <a:solidFill>
              <a:schemeClr val="accent2">
                <a:lumMod val="50000"/>
                <a:lumOff val="50000"/>
              </a:schemeClr>
            </a:solidFill>
          </a:ln>
        </p:spPr>
        <p:txBody>
          <a:bodyPr/>
          <a:lstStyle/>
          <a:p>
            <a:pPr>
              <a:defRPr/>
            </a:pPr>
            <a:r>
              <a:rPr lang="es-ES_tradnl" i="1">
                <a:solidFill>
                  <a:schemeClr val="bg1">
                    <a:lumMod val="75000"/>
                  </a:schemeClr>
                </a:solidFill>
                <a:effectLst>
                  <a:outerShdw blurRad="38100" dist="38100" dir="2700000" algn="tl">
                    <a:srgbClr val="000000"/>
                  </a:outerShdw>
                </a:effectLst>
                <a:latin typeface="Tahoma" pitchFamily="34" charset="0"/>
              </a:rPr>
              <a:t>Medios Físicos de Transmisión</a:t>
            </a:r>
            <a:br>
              <a:rPr lang="es-ES_tradnl" i="1">
                <a:solidFill>
                  <a:schemeClr val="bg1">
                    <a:lumMod val="75000"/>
                  </a:schemeClr>
                </a:solidFill>
                <a:effectLst>
                  <a:outerShdw blurRad="38100" dist="38100" dir="2700000" algn="tl">
                    <a:srgbClr val="000000"/>
                  </a:outerShdw>
                </a:effectLst>
                <a:latin typeface="Tahoma" pitchFamily="34" charset="0"/>
              </a:rPr>
            </a:br>
            <a:r>
              <a:rPr lang="es-ES_tradnl" sz="3600" i="1">
                <a:solidFill>
                  <a:schemeClr val="bg1">
                    <a:lumMod val="75000"/>
                  </a:schemeClr>
                </a:solidFill>
                <a:effectLst>
                  <a:outerShdw blurRad="38100" dist="38100" dir="2700000" algn="tl">
                    <a:srgbClr val="000000"/>
                  </a:outerShdw>
                </a:effectLst>
                <a:latin typeface="Tahoma" pitchFamily="34" charset="0"/>
              </a:rPr>
              <a:t>Spread Spectrum(Espectro Disperso)</a:t>
            </a:r>
          </a:p>
        </p:txBody>
      </p:sp>
      <p:pic>
        <p:nvPicPr>
          <p:cNvPr id="39939" name="Picture 3" descr="esquema3"/>
          <p:cNvPicPr>
            <a:picLocks noChangeAspect="1" noChangeArrowheads="1"/>
          </p:cNvPicPr>
          <p:nvPr/>
        </p:nvPicPr>
        <p:blipFill>
          <a:blip r:embed="rId3" cstate="print"/>
          <a:srcRect/>
          <a:stretch>
            <a:fillRect/>
          </a:stretch>
        </p:blipFill>
        <p:spPr bwMode="auto">
          <a:xfrm>
            <a:off x="533400" y="1981200"/>
            <a:ext cx="8305800" cy="4419600"/>
          </a:xfrm>
          <a:prstGeom prst="rect">
            <a:avLst/>
          </a:prstGeom>
          <a:noFill/>
          <a:ln w="82550">
            <a:solidFill>
              <a:schemeClr val="accent2">
                <a:lumMod val="50000"/>
                <a:lumOff val="50000"/>
              </a:schemeClr>
            </a:solid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074"/>
          <p:cNvSpPr>
            <a:spLocks noGrp="1" noChangeArrowheads="1"/>
          </p:cNvSpPr>
          <p:nvPr>
            <p:ph type="subTitle" idx="1"/>
          </p:nvPr>
        </p:nvSpPr>
        <p:spPr>
          <a:xfrm>
            <a:off x="1500188" y="3714750"/>
            <a:ext cx="6400800" cy="2895600"/>
          </a:xfrm>
          <a:solidFill>
            <a:schemeClr val="bg1">
              <a:lumMod val="20000"/>
              <a:lumOff val="80000"/>
            </a:schemeClr>
          </a:solidFill>
          <a:ln w="76200">
            <a:solidFill>
              <a:schemeClr val="hlink"/>
            </a:solidFill>
          </a:ln>
        </p:spPr>
        <p:txBody>
          <a:bodyPr/>
          <a:lstStyle/>
          <a:p>
            <a:r>
              <a:rPr lang="es-ES_tradnl" sz="2400" b="1" i="1" u="sng" dirty="0">
                <a:solidFill>
                  <a:srgbClr val="333399"/>
                </a:solidFill>
                <a:latin typeface="Arial" pitchFamily="34" charset="0"/>
              </a:rPr>
              <a:t>REDES DE COMPUTADORAS III</a:t>
            </a:r>
          </a:p>
          <a:p>
            <a:r>
              <a:rPr lang="es-ES_tradnl" sz="2400" b="1" i="1" u="sng" dirty="0">
                <a:solidFill>
                  <a:srgbClr val="333399"/>
                </a:solidFill>
                <a:latin typeface="Arial" pitchFamily="34" charset="0"/>
              </a:rPr>
              <a:t>MEDIOS DE TRANSMISIÓN </a:t>
            </a:r>
          </a:p>
          <a:p>
            <a:r>
              <a:rPr lang="es-ES_tradnl" sz="2400" b="1" i="1" u="sng" dirty="0">
                <a:solidFill>
                  <a:srgbClr val="333399"/>
                </a:solidFill>
                <a:latin typeface="Arial" pitchFamily="34" charset="0"/>
              </a:rPr>
              <a:t>RADICOMUNICACIONES</a:t>
            </a:r>
          </a:p>
          <a:p>
            <a:r>
              <a:rPr lang="es-ES_tradnl" sz="2400" b="1" i="1" u="sng" dirty="0">
                <a:solidFill>
                  <a:srgbClr val="333399"/>
                </a:solidFill>
                <a:latin typeface="Arial" pitchFamily="34" charset="0"/>
              </a:rPr>
              <a:t>SATELITES</a:t>
            </a:r>
          </a:p>
          <a:p>
            <a:r>
              <a:rPr lang="es-AR" sz="4000" b="1" i="1" u="sng" dirty="0">
                <a:solidFill>
                  <a:srgbClr val="333399"/>
                </a:solidFill>
                <a:latin typeface="Arial" pitchFamily="34" charset="0"/>
              </a:rPr>
              <a:t>2021</a:t>
            </a:r>
          </a:p>
        </p:txBody>
      </p:sp>
      <p:sp>
        <p:nvSpPr>
          <p:cNvPr id="21507" name="Rectangle 3075"/>
          <p:cNvSpPr>
            <a:spLocks noGrp="1" noChangeArrowheads="1"/>
          </p:cNvSpPr>
          <p:nvPr>
            <p:ph type="ctrTitle"/>
          </p:nvPr>
        </p:nvSpPr>
        <p:spPr>
          <a:xfrm>
            <a:off x="611560" y="332656"/>
            <a:ext cx="8064500" cy="3156223"/>
          </a:xfrm>
          <a:solidFill>
            <a:schemeClr val="bg1">
              <a:lumMod val="20000"/>
              <a:lumOff val="80000"/>
            </a:schemeClr>
          </a:solidFill>
          <a:ln w="76200" cap="flat" algn="ctr">
            <a:solidFill>
              <a:schemeClr val="hlink"/>
            </a:solidFill>
          </a:ln>
        </p:spPr>
        <p:txBody>
          <a:bodyPr anchor="t"/>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b="1" i="1" u="sng" dirty="0">
                <a:solidFill>
                  <a:srgbClr val="333399"/>
                </a:solidFill>
                <a:latin typeface="Arial" charset="0"/>
              </a:rPr>
              <a:t>Introducción a las Comunicaciones 3007</a:t>
            </a:r>
            <a:endParaRPr lang="es-AR" b="1" i="1" u="sng" dirty="0">
              <a:solidFill>
                <a:srgbClr val="333399"/>
              </a:solidFill>
              <a:latin typeface="Arial"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467544" y="304800"/>
            <a:ext cx="8447856" cy="1295400"/>
          </a:xfrm>
          <a:solidFill>
            <a:schemeClr val="bg1">
              <a:lumMod val="20000"/>
              <a:lumOff val="80000"/>
            </a:schemeClr>
          </a:solidFill>
          <a:ln w="76200">
            <a:solidFill>
              <a:schemeClr val="accent2">
                <a:lumMod val="50000"/>
                <a:lumOff val="50000"/>
              </a:schemeClr>
            </a:solidFill>
          </a:ln>
        </p:spPr>
        <p:txBody>
          <a:bodyPr/>
          <a:lstStyle/>
          <a:p>
            <a:pPr>
              <a:defRPr/>
            </a:pPr>
            <a:r>
              <a:rPr lang="es-ES_tradnl" i="1" dirty="0">
                <a:solidFill>
                  <a:schemeClr val="bg1">
                    <a:lumMod val="75000"/>
                  </a:schemeClr>
                </a:solidFill>
                <a:effectLst>
                  <a:outerShdw blurRad="38100" dist="38100" dir="2700000" algn="tl">
                    <a:srgbClr val="000000"/>
                  </a:outerShdw>
                </a:effectLst>
                <a:latin typeface="Tahoma" pitchFamily="34" charset="0"/>
              </a:rPr>
              <a:t>Medios Físicos de Transmisión</a:t>
            </a:r>
            <a:br>
              <a:rPr lang="es-ES_tradnl" i="1" dirty="0">
                <a:solidFill>
                  <a:schemeClr val="bg1">
                    <a:lumMod val="75000"/>
                  </a:schemeClr>
                </a:solidFill>
                <a:effectLst>
                  <a:outerShdw blurRad="38100" dist="38100" dir="2700000" algn="tl">
                    <a:srgbClr val="000000"/>
                  </a:outerShdw>
                </a:effectLst>
                <a:latin typeface="Tahoma" pitchFamily="34" charset="0"/>
              </a:rPr>
            </a:br>
            <a:r>
              <a:rPr lang="es-ES_tradnl" sz="3600" i="1" dirty="0">
                <a:solidFill>
                  <a:schemeClr val="bg1">
                    <a:lumMod val="75000"/>
                  </a:schemeClr>
                </a:solidFill>
                <a:effectLst>
                  <a:outerShdw blurRad="38100" dist="38100" dir="2700000" algn="tl">
                    <a:srgbClr val="000000"/>
                  </a:outerShdw>
                </a:effectLst>
                <a:latin typeface="Tahoma" pitchFamily="34" charset="0"/>
              </a:rPr>
              <a:t>Spread </a:t>
            </a:r>
            <a:r>
              <a:rPr lang="es-ES_tradnl" sz="3600" i="1" dirty="0" err="1">
                <a:solidFill>
                  <a:schemeClr val="bg1">
                    <a:lumMod val="75000"/>
                  </a:schemeClr>
                </a:solidFill>
                <a:effectLst>
                  <a:outerShdw blurRad="38100" dist="38100" dir="2700000" algn="tl">
                    <a:srgbClr val="000000"/>
                  </a:outerShdw>
                </a:effectLst>
                <a:latin typeface="Tahoma" pitchFamily="34" charset="0"/>
              </a:rPr>
              <a:t>Spectrum</a:t>
            </a:r>
            <a:r>
              <a:rPr lang="es-ES_tradnl" sz="3600" i="1" dirty="0">
                <a:solidFill>
                  <a:schemeClr val="bg1">
                    <a:lumMod val="75000"/>
                  </a:schemeClr>
                </a:solidFill>
                <a:effectLst>
                  <a:outerShdw blurRad="38100" dist="38100" dir="2700000" algn="tl">
                    <a:srgbClr val="000000"/>
                  </a:outerShdw>
                </a:effectLst>
                <a:latin typeface="Tahoma" pitchFamily="34" charset="0"/>
              </a:rPr>
              <a:t>(Espectro Disperso)</a:t>
            </a:r>
          </a:p>
        </p:txBody>
      </p:sp>
      <p:pic>
        <p:nvPicPr>
          <p:cNvPr id="40963" name="Picture 3" descr="esquema4"/>
          <p:cNvPicPr>
            <a:picLocks noChangeAspect="1" noChangeArrowheads="1"/>
          </p:cNvPicPr>
          <p:nvPr/>
        </p:nvPicPr>
        <p:blipFill>
          <a:blip r:embed="rId3" cstate="print"/>
          <a:srcRect/>
          <a:stretch>
            <a:fillRect/>
          </a:stretch>
        </p:blipFill>
        <p:spPr bwMode="auto">
          <a:xfrm>
            <a:off x="304800" y="2005013"/>
            <a:ext cx="8610600" cy="4548187"/>
          </a:xfrm>
          <a:prstGeom prst="rect">
            <a:avLst/>
          </a:prstGeom>
          <a:noFill/>
          <a:ln w="82550">
            <a:solidFill>
              <a:schemeClr val="accent2">
                <a:lumMod val="50000"/>
                <a:lumOff val="50000"/>
              </a:schemeClr>
            </a:solid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304800" y="116632"/>
            <a:ext cx="8534400" cy="1143000"/>
          </a:xfrm>
          <a:solidFill>
            <a:schemeClr val="bg1">
              <a:lumMod val="20000"/>
              <a:lumOff val="80000"/>
            </a:schemeClr>
          </a:solidFill>
          <a:ln w="76200">
            <a:solidFill>
              <a:schemeClr val="accent2">
                <a:lumMod val="50000"/>
                <a:lumOff val="50000"/>
              </a:schemeClr>
            </a:solidFill>
          </a:ln>
        </p:spPr>
        <p:txBody>
          <a:bodyPr/>
          <a:lstStyle/>
          <a:p>
            <a:pPr>
              <a:defRPr/>
            </a:pPr>
            <a:r>
              <a:rPr lang="es-ES_tradnl" i="1" dirty="0">
                <a:solidFill>
                  <a:schemeClr val="accent2">
                    <a:lumMod val="75000"/>
                    <a:lumOff val="25000"/>
                  </a:schemeClr>
                </a:solidFill>
                <a:effectLst>
                  <a:outerShdw blurRad="38100" dist="38100" dir="2700000" algn="tl">
                    <a:srgbClr val="000000"/>
                  </a:outerShdw>
                </a:effectLst>
                <a:latin typeface="Tahoma" pitchFamily="34" charset="0"/>
              </a:rPr>
              <a:t>Medios Físicos de Transmisión</a:t>
            </a:r>
            <a:br>
              <a:rPr lang="es-ES_tradnl" i="1" dirty="0">
                <a:solidFill>
                  <a:schemeClr val="accent2">
                    <a:lumMod val="75000"/>
                    <a:lumOff val="25000"/>
                  </a:schemeClr>
                </a:solidFill>
                <a:effectLst>
                  <a:outerShdw blurRad="38100" dist="38100" dir="2700000" algn="tl">
                    <a:srgbClr val="000000"/>
                  </a:outerShdw>
                </a:effectLst>
                <a:latin typeface="Tahoma" pitchFamily="34" charset="0"/>
              </a:rPr>
            </a:br>
            <a:r>
              <a:rPr lang="es-ES_tradnl" sz="3600" i="1" dirty="0">
                <a:solidFill>
                  <a:schemeClr val="accent2">
                    <a:lumMod val="75000"/>
                    <a:lumOff val="25000"/>
                  </a:schemeClr>
                </a:solidFill>
                <a:effectLst>
                  <a:outerShdw blurRad="38100" dist="38100" dir="2700000" algn="tl">
                    <a:srgbClr val="000000"/>
                  </a:outerShdw>
                </a:effectLst>
                <a:latin typeface="Tahoma" pitchFamily="34" charset="0"/>
              </a:rPr>
              <a:t>Spread </a:t>
            </a:r>
            <a:r>
              <a:rPr lang="es-ES_tradnl" sz="3600" i="1" dirty="0" err="1">
                <a:solidFill>
                  <a:schemeClr val="accent2">
                    <a:lumMod val="75000"/>
                    <a:lumOff val="25000"/>
                  </a:schemeClr>
                </a:solidFill>
                <a:effectLst>
                  <a:outerShdw blurRad="38100" dist="38100" dir="2700000" algn="tl">
                    <a:srgbClr val="000000"/>
                  </a:outerShdw>
                </a:effectLst>
                <a:latin typeface="Tahoma" pitchFamily="34" charset="0"/>
              </a:rPr>
              <a:t>Spectrum</a:t>
            </a:r>
            <a:r>
              <a:rPr lang="es-ES_tradnl" sz="3600" i="1" dirty="0">
                <a:solidFill>
                  <a:schemeClr val="accent2">
                    <a:lumMod val="75000"/>
                    <a:lumOff val="25000"/>
                  </a:schemeClr>
                </a:solidFill>
                <a:effectLst>
                  <a:outerShdw blurRad="38100" dist="38100" dir="2700000" algn="tl">
                    <a:srgbClr val="000000"/>
                  </a:outerShdw>
                </a:effectLst>
                <a:latin typeface="Tahoma" pitchFamily="34" charset="0"/>
              </a:rPr>
              <a:t>(Espectro Disperso)</a:t>
            </a:r>
          </a:p>
        </p:txBody>
      </p:sp>
      <p:pic>
        <p:nvPicPr>
          <p:cNvPr id="41987" name="Picture 3" descr="esquema7"/>
          <p:cNvPicPr>
            <a:picLocks noChangeAspect="1" noChangeArrowheads="1"/>
          </p:cNvPicPr>
          <p:nvPr/>
        </p:nvPicPr>
        <p:blipFill>
          <a:blip r:embed="rId3" cstate="print"/>
          <a:srcRect/>
          <a:stretch>
            <a:fillRect/>
          </a:stretch>
        </p:blipFill>
        <p:spPr bwMode="auto">
          <a:xfrm>
            <a:off x="304800" y="1828800"/>
            <a:ext cx="8534400" cy="4724400"/>
          </a:xfrm>
          <a:prstGeom prst="rect">
            <a:avLst/>
          </a:prstGeom>
          <a:noFill/>
          <a:ln w="76200">
            <a:solidFill>
              <a:schemeClr val="accent2">
                <a:lumMod val="50000"/>
                <a:lumOff val="50000"/>
              </a:schemeClr>
            </a:solid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107504" y="304800"/>
            <a:ext cx="8731696" cy="1143000"/>
          </a:xfrm>
          <a:solidFill>
            <a:schemeClr val="bg1">
              <a:lumMod val="20000"/>
              <a:lumOff val="80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Medios Físicos de Transmisión</a:t>
            </a:r>
            <a:br>
              <a:rPr lang="es-ES_tradnl" sz="4000" i="1">
                <a:solidFill>
                  <a:schemeClr val="accent2">
                    <a:lumMod val="75000"/>
                    <a:lumOff val="25000"/>
                  </a:schemeClr>
                </a:solidFill>
                <a:effectLst>
                  <a:outerShdw blurRad="38100" dist="38100" dir="2700000" algn="tl">
                    <a:srgbClr val="000000"/>
                  </a:outerShdw>
                </a:effectLst>
                <a:latin typeface="Tahoma" pitchFamily="34" charset="0"/>
              </a:rPr>
            </a:br>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Spread Spectrum(Espectro Disperso)</a:t>
            </a:r>
          </a:p>
        </p:txBody>
      </p:sp>
      <p:pic>
        <p:nvPicPr>
          <p:cNvPr id="43011" name="Picture 3" descr="radiolancurs"/>
          <p:cNvPicPr>
            <a:picLocks noChangeAspect="1" noChangeArrowheads="1"/>
          </p:cNvPicPr>
          <p:nvPr/>
        </p:nvPicPr>
        <p:blipFill>
          <a:blip r:embed="rId3" cstate="print"/>
          <a:srcRect/>
          <a:stretch>
            <a:fillRect/>
          </a:stretch>
        </p:blipFill>
        <p:spPr bwMode="auto">
          <a:xfrm>
            <a:off x="381000" y="1828800"/>
            <a:ext cx="8458200" cy="4724400"/>
          </a:xfrm>
          <a:prstGeom prst="rect">
            <a:avLst/>
          </a:prstGeom>
          <a:noFill/>
          <a:ln w="76200">
            <a:solidFill>
              <a:srgbClr val="008000"/>
            </a:solid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304800" y="228600"/>
            <a:ext cx="8610600" cy="1143000"/>
          </a:xfrm>
          <a:solidFill>
            <a:schemeClr val="bg1">
              <a:lumMod val="20000"/>
              <a:lumOff val="80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Medios Físicos de Transmisión</a:t>
            </a:r>
            <a:br>
              <a:rPr lang="es-ES_tradnl" sz="4000" i="1">
                <a:solidFill>
                  <a:schemeClr val="accent2">
                    <a:lumMod val="75000"/>
                    <a:lumOff val="25000"/>
                  </a:schemeClr>
                </a:solidFill>
                <a:effectLst>
                  <a:outerShdw blurRad="38100" dist="38100" dir="2700000" algn="tl">
                    <a:srgbClr val="000000"/>
                  </a:outerShdw>
                </a:effectLst>
                <a:latin typeface="Tahoma" pitchFamily="34" charset="0"/>
              </a:rPr>
            </a:br>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Spread Spectrum(Espectro Disperso)</a:t>
            </a:r>
          </a:p>
        </p:txBody>
      </p:sp>
      <p:grpSp>
        <p:nvGrpSpPr>
          <p:cNvPr id="4100" name="Group 5"/>
          <p:cNvGrpSpPr>
            <a:grpSpLocks/>
          </p:cNvGrpSpPr>
          <p:nvPr/>
        </p:nvGrpSpPr>
        <p:grpSpPr bwMode="auto">
          <a:xfrm>
            <a:off x="304800" y="1600200"/>
            <a:ext cx="8534400" cy="4953000"/>
            <a:chOff x="192" y="1008"/>
            <a:chExt cx="5376" cy="3120"/>
          </a:xfrm>
        </p:grpSpPr>
        <p:pic>
          <p:nvPicPr>
            <p:cNvPr id="4101" name="Picture 3" descr="radiolan"/>
            <p:cNvPicPr>
              <a:picLocks noChangeAspect="1" noChangeArrowheads="1"/>
            </p:cNvPicPr>
            <p:nvPr/>
          </p:nvPicPr>
          <p:blipFill>
            <a:blip r:embed="rId4" cstate="print"/>
            <a:srcRect/>
            <a:stretch>
              <a:fillRect/>
            </a:stretch>
          </p:blipFill>
          <p:spPr bwMode="auto">
            <a:xfrm>
              <a:off x="192" y="1008"/>
              <a:ext cx="5376" cy="3120"/>
            </a:xfrm>
            <a:prstGeom prst="rect">
              <a:avLst/>
            </a:prstGeom>
            <a:noFill/>
            <a:ln w="76200">
              <a:solidFill>
                <a:srgbClr val="008000"/>
              </a:solidFill>
              <a:miter lim="800000"/>
              <a:headEnd/>
              <a:tailEnd/>
            </a:ln>
          </p:spPr>
        </p:pic>
        <p:graphicFrame>
          <p:nvGraphicFramePr>
            <p:cNvPr id="4098" name="Object 1024"/>
            <p:cNvGraphicFramePr>
              <a:graphicFrameLocks noChangeAspect="1"/>
            </p:cNvGraphicFramePr>
            <p:nvPr/>
          </p:nvGraphicFramePr>
          <p:xfrm>
            <a:off x="3888" y="2688"/>
            <a:ext cx="1632" cy="1390"/>
          </p:xfrm>
          <a:graphic>
            <a:graphicData uri="http://schemas.openxmlformats.org/presentationml/2006/ole">
              <mc:AlternateContent xmlns:mc="http://schemas.openxmlformats.org/markup-compatibility/2006">
                <mc:Choice xmlns:v="urn:schemas-microsoft-com:vml" Requires="v">
                  <p:oleObj spid="_x0000_s5133" name="Imagen de mapa de bits" r:id="rId5" imgW="1206349" imgH="895396" progId="PBrush">
                    <p:embed/>
                  </p:oleObj>
                </mc:Choice>
                <mc:Fallback>
                  <p:oleObj name="Imagen de mapa de bits" r:id="rId5" imgW="1206349" imgH="895396" progId="PBrush">
                    <p:embed/>
                    <p:pic>
                      <p:nvPicPr>
                        <p:cNvPr id="0" name="Object 10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8" y="2688"/>
                          <a:ext cx="1632" cy="1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04800" y="304800"/>
            <a:ext cx="8534400" cy="1143000"/>
          </a:xfrm>
          <a:solidFill>
            <a:schemeClr val="bg1">
              <a:lumMod val="20000"/>
              <a:lumOff val="80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Medios Físicos de Transmisión</a:t>
            </a:r>
            <a:br>
              <a:rPr lang="es-ES_tradnl" sz="4000" i="1">
                <a:solidFill>
                  <a:schemeClr val="accent2">
                    <a:lumMod val="75000"/>
                    <a:lumOff val="25000"/>
                  </a:schemeClr>
                </a:solidFill>
                <a:effectLst>
                  <a:outerShdw blurRad="38100" dist="38100" dir="2700000" algn="tl">
                    <a:srgbClr val="000000"/>
                  </a:outerShdw>
                </a:effectLst>
                <a:latin typeface="Tahoma" pitchFamily="34" charset="0"/>
              </a:rPr>
            </a:br>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Satélites</a:t>
            </a:r>
          </a:p>
        </p:txBody>
      </p:sp>
      <p:sp>
        <p:nvSpPr>
          <p:cNvPr id="140291" name="Text Box 3"/>
          <p:cNvSpPr txBox="1">
            <a:spLocks noChangeArrowheads="1"/>
          </p:cNvSpPr>
          <p:nvPr/>
        </p:nvSpPr>
        <p:spPr bwMode="auto">
          <a:xfrm>
            <a:off x="304800" y="1981200"/>
            <a:ext cx="8651875" cy="4137025"/>
          </a:xfrm>
          <a:prstGeom prst="rect">
            <a:avLst/>
          </a:prstGeom>
          <a:solidFill>
            <a:schemeClr val="bg1">
              <a:lumMod val="20000"/>
              <a:lumOff val="80000"/>
            </a:schemeClr>
          </a:solidFill>
          <a:ln w="76200">
            <a:solidFill>
              <a:schemeClr val="accent2">
                <a:lumMod val="50000"/>
                <a:lumOff val="50000"/>
              </a:schemeClr>
            </a:solidFill>
            <a:miter lim="800000"/>
            <a:headEnd/>
            <a:tailEnd/>
          </a:ln>
          <a:effectLst/>
        </p:spPr>
        <p:txBody>
          <a:bodyPr>
            <a:spAutoFit/>
          </a:bodyPr>
          <a:lstStyle/>
          <a:p>
            <a:pPr marL="388938" indent="-388938" algn="just">
              <a:buClr>
                <a:srgbClr val="00FFFF"/>
              </a:buClr>
              <a:buFont typeface="Wingdings" pitchFamily="2" charset="2"/>
              <a:buChar char="v"/>
              <a:defRPr/>
            </a:pPr>
            <a:r>
              <a:rPr lang="es-ES_tradnl" sz="2600" b="1" i="1">
                <a:solidFill>
                  <a:schemeClr val="accent2">
                    <a:lumMod val="75000"/>
                    <a:lumOff val="25000"/>
                  </a:schemeClr>
                </a:solidFill>
                <a:effectLst>
                  <a:outerShdw blurRad="38100" dist="38100" dir="2700000" algn="tl">
                    <a:srgbClr val="000000"/>
                  </a:outerShdw>
                </a:effectLst>
                <a:latin typeface="Arial" charset="0"/>
              </a:rPr>
              <a:t>Radiocomunicaciones que utilizan un Satélite terrestre en Orbita Geosincroestacionaria , como punto medio para lograr la reflexión de las ondas electromagnética, generadas de una estación transmisora, para enviarlas a una receptora, situadas ambas en puntos distantes, sin alcance visual.</a:t>
            </a:r>
          </a:p>
          <a:p>
            <a:pPr marL="388938" indent="-388938" algn="just">
              <a:buClr>
                <a:srgbClr val="00FFFF"/>
              </a:buClr>
              <a:buFont typeface="Wingdings" pitchFamily="2" charset="2"/>
              <a:buChar char="v"/>
              <a:defRPr/>
            </a:pPr>
            <a:r>
              <a:rPr lang="es-ES_tradnl" sz="2600" b="1" i="1">
                <a:solidFill>
                  <a:schemeClr val="accent2">
                    <a:lumMod val="75000"/>
                    <a:lumOff val="25000"/>
                  </a:schemeClr>
                </a:solidFill>
                <a:effectLst>
                  <a:outerShdw blurRad="38100" dist="38100" dir="2700000" algn="tl">
                    <a:srgbClr val="000000"/>
                  </a:outerShdw>
                </a:effectLst>
                <a:latin typeface="Arial" charset="0"/>
              </a:rPr>
              <a:t>Satélite : Cilindro estabilizado por rotación , con antenas en un extremo  y células solares para abastecerse de energía.  </a:t>
            </a:r>
            <a:endParaRPr lang="es-ES_tradnl" sz="2400" b="1">
              <a:solidFill>
                <a:schemeClr val="accent2">
                  <a:lumMod val="75000"/>
                  <a:lumOff val="25000"/>
                </a:schemeClr>
              </a:solidFill>
              <a:effectLst>
                <a:outerShdw blurRad="38100" dist="38100" dir="2700000" algn="tl">
                  <a:srgbClr val="000000"/>
                </a:outerShdw>
              </a:effectLst>
              <a:latin typeface="Arial"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a:xfrm>
            <a:off x="467544" y="304800"/>
            <a:ext cx="8371656" cy="1143000"/>
          </a:xfrm>
          <a:solidFill>
            <a:schemeClr val="bg1">
              <a:lumMod val="20000"/>
              <a:lumOff val="80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Medios Físicos de Transmisión</a:t>
            </a:r>
            <a:br>
              <a:rPr lang="es-ES_tradnl" sz="4000" i="1">
                <a:solidFill>
                  <a:schemeClr val="accent2">
                    <a:lumMod val="75000"/>
                    <a:lumOff val="25000"/>
                  </a:schemeClr>
                </a:solidFill>
                <a:effectLst>
                  <a:outerShdw blurRad="38100" dist="38100" dir="2700000" algn="tl">
                    <a:srgbClr val="000000"/>
                  </a:outerShdw>
                </a:effectLst>
                <a:latin typeface="Tahoma" pitchFamily="34" charset="0"/>
              </a:rPr>
            </a:br>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Satélites</a:t>
            </a:r>
          </a:p>
        </p:txBody>
      </p:sp>
      <p:sp>
        <p:nvSpPr>
          <p:cNvPr id="45059" name="Text Box 3"/>
          <p:cNvSpPr txBox="1">
            <a:spLocks noChangeArrowheads="1"/>
          </p:cNvSpPr>
          <p:nvPr/>
        </p:nvSpPr>
        <p:spPr bwMode="auto">
          <a:xfrm>
            <a:off x="304800" y="1981200"/>
            <a:ext cx="8651875" cy="4137025"/>
          </a:xfrm>
          <a:prstGeom prst="rect">
            <a:avLst/>
          </a:prstGeom>
          <a:solidFill>
            <a:schemeClr val="bg1">
              <a:lumMod val="20000"/>
              <a:lumOff val="80000"/>
            </a:schemeClr>
          </a:solidFill>
          <a:ln w="76200">
            <a:solidFill>
              <a:schemeClr val="accent2">
                <a:lumMod val="50000"/>
                <a:lumOff val="50000"/>
              </a:schemeClr>
            </a:solidFill>
            <a:miter lim="800000"/>
            <a:headEnd/>
            <a:tailEnd/>
          </a:ln>
        </p:spPr>
        <p:txBody>
          <a:bodyPr>
            <a:spAutoFit/>
          </a:bodyPr>
          <a:lstStyle/>
          <a:p>
            <a:pPr marL="388938" indent="-388938">
              <a:buClr>
                <a:srgbClr val="00FFFF"/>
              </a:buClr>
              <a:buFont typeface="Wingdings" pitchFamily="2" charset="2"/>
              <a:buChar char="v"/>
            </a:pPr>
            <a:r>
              <a:rPr lang="es-ES_tradnl" sz="2600" i="1">
                <a:solidFill>
                  <a:schemeClr val="accent2">
                    <a:lumMod val="75000"/>
                    <a:lumOff val="25000"/>
                  </a:schemeClr>
                </a:solidFill>
                <a:latin typeface="Verdana" pitchFamily="34" charset="0"/>
              </a:rPr>
              <a:t>Repetidor de radio en el cielo (transponder).</a:t>
            </a:r>
          </a:p>
          <a:p>
            <a:pPr marL="388938" indent="-388938">
              <a:buClr>
                <a:srgbClr val="00FFFF"/>
              </a:buClr>
              <a:buFont typeface="Wingdings" pitchFamily="2" charset="2"/>
              <a:buChar char="v"/>
            </a:pPr>
            <a:r>
              <a:rPr lang="es-ES_tradnl" sz="2600" i="1">
                <a:solidFill>
                  <a:schemeClr val="accent2">
                    <a:lumMod val="75000"/>
                    <a:lumOff val="25000"/>
                  </a:schemeClr>
                </a:solidFill>
                <a:latin typeface="Verdana" pitchFamily="34" charset="0"/>
              </a:rPr>
              <a:t>Un sistema de satélite consiste de:</a:t>
            </a:r>
          </a:p>
          <a:p>
            <a:pPr lvl="3">
              <a:buClr>
                <a:srgbClr val="00FFFF"/>
              </a:buClr>
              <a:buFont typeface="Wingdings" pitchFamily="2" charset="2"/>
              <a:buNone/>
            </a:pPr>
            <a:r>
              <a:rPr lang="es-ES_tradnl" sz="2600" i="1">
                <a:solidFill>
                  <a:schemeClr val="accent2">
                    <a:lumMod val="75000"/>
                    <a:lumOff val="25000"/>
                  </a:schemeClr>
                </a:solidFill>
                <a:latin typeface="Wingdings" pitchFamily="2" charset="2"/>
              </a:rPr>
              <a:t>n </a:t>
            </a:r>
            <a:r>
              <a:rPr lang="es-ES_tradnl" sz="2600" i="1">
                <a:solidFill>
                  <a:schemeClr val="accent2">
                    <a:lumMod val="75000"/>
                    <a:lumOff val="25000"/>
                  </a:schemeClr>
                </a:solidFill>
                <a:latin typeface="Verdana" pitchFamily="34" charset="0"/>
              </a:rPr>
              <a:t>Un transponder,</a:t>
            </a:r>
          </a:p>
          <a:p>
            <a:pPr lvl="3">
              <a:buClr>
                <a:srgbClr val="00FFFF"/>
              </a:buClr>
              <a:buFont typeface="Wingdings" pitchFamily="2" charset="2"/>
              <a:buNone/>
            </a:pPr>
            <a:r>
              <a:rPr lang="es-ES_tradnl" sz="2600" i="1">
                <a:solidFill>
                  <a:schemeClr val="accent2">
                    <a:lumMod val="75000"/>
                    <a:lumOff val="25000"/>
                  </a:schemeClr>
                </a:solidFill>
                <a:latin typeface="Wingdings" pitchFamily="2" charset="2"/>
              </a:rPr>
              <a:t>n </a:t>
            </a:r>
            <a:r>
              <a:rPr lang="es-ES_tradnl" sz="2600" i="1">
                <a:solidFill>
                  <a:schemeClr val="accent2">
                    <a:lumMod val="75000"/>
                    <a:lumOff val="25000"/>
                  </a:schemeClr>
                </a:solidFill>
                <a:latin typeface="Verdana" pitchFamily="34" charset="0"/>
              </a:rPr>
              <a:t>Una estación basada en tierra,</a:t>
            </a:r>
          </a:p>
          <a:p>
            <a:pPr marL="388938" indent="-388938">
              <a:buClr>
                <a:srgbClr val="00FFFF"/>
              </a:buClr>
              <a:buFont typeface="Wingdings" pitchFamily="2" charset="2"/>
              <a:buChar char="v"/>
            </a:pPr>
            <a:r>
              <a:rPr lang="es-ES_tradnl" sz="2600" i="1">
                <a:solidFill>
                  <a:schemeClr val="accent2">
                    <a:lumMod val="75000"/>
                    <a:lumOff val="25000"/>
                  </a:schemeClr>
                </a:solidFill>
                <a:latin typeface="Verdana" pitchFamily="34" charset="0"/>
              </a:rPr>
              <a:t>• Para controlar el funcionamiento y</a:t>
            </a:r>
          </a:p>
          <a:p>
            <a:pPr lvl="3">
              <a:buClr>
                <a:srgbClr val="00FFFF"/>
              </a:buClr>
              <a:buFont typeface="Wingdings" pitchFamily="2" charset="2"/>
              <a:buNone/>
            </a:pPr>
            <a:r>
              <a:rPr lang="es-ES_tradnl" sz="2600" i="1">
                <a:solidFill>
                  <a:schemeClr val="accent2">
                    <a:lumMod val="75000"/>
                    <a:lumOff val="25000"/>
                  </a:schemeClr>
                </a:solidFill>
                <a:latin typeface="Wingdings" pitchFamily="2" charset="2"/>
              </a:rPr>
              <a:t>n </a:t>
            </a:r>
            <a:r>
              <a:rPr lang="es-ES_tradnl" sz="2600" i="1">
                <a:solidFill>
                  <a:schemeClr val="accent2">
                    <a:lumMod val="75000"/>
                    <a:lumOff val="25000"/>
                  </a:schemeClr>
                </a:solidFill>
                <a:latin typeface="Verdana" pitchFamily="34" charset="0"/>
              </a:rPr>
              <a:t>Una red de usuario,</a:t>
            </a:r>
          </a:p>
          <a:p>
            <a:pPr lvl="3">
              <a:buClr>
                <a:srgbClr val="00FFFF"/>
              </a:buClr>
              <a:buFont typeface="Wingdings" pitchFamily="2" charset="2"/>
              <a:buNone/>
            </a:pPr>
            <a:r>
              <a:rPr lang="es-ES_tradnl" sz="2600" i="1">
                <a:solidFill>
                  <a:schemeClr val="accent2">
                    <a:lumMod val="75000"/>
                    <a:lumOff val="25000"/>
                  </a:schemeClr>
                </a:solidFill>
                <a:latin typeface="Wingdings" pitchFamily="2" charset="2"/>
              </a:rPr>
              <a:t>n </a:t>
            </a:r>
            <a:r>
              <a:rPr lang="es-ES_tradnl" sz="2600" i="1">
                <a:solidFill>
                  <a:schemeClr val="accent2">
                    <a:lumMod val="75000"/>
                    <a:lumOff val="25000"/>
                  </a:schemeClr>
                </a:solidFill>
                <a:latin typeface="Verdana" pitchFamily="34" charset="0"/>
              </a:rPr>
              <a:t>Estaciones terrestres,</a:t>
            </a:r>
          </a:p>
          <a:p>
            <a:pPr marL="388938" indent="-388938">
              <a:buClr>
                <a:srgbClr val="00FFFF"/>
              </a:buClr>
              <a:buFont typeface="Wingdings" pitchFamily="2" charset="2"/>
              <a:buChar char="v"/>
            </a:pPr>
            <a:r>
              <a:rPr lang="es-ES_tradnl" sz="2600" i="1">
                <a:solidFill>
                  <a:schemeClr val="accent2">
                    <a:lumMod val="75000"/>
                    <a:lumOff val="25000"/>
                  </a:schemeClr>
                </a:solidFill>
                <a:latin typeface="Verdana" pitchFamily="34" charset="0"/>
              </a:rPr>
              <a:t>• Proporciona las facilidades para transmisión y</a:t>
            </a:r>
          </a:p>
          <a:p>
            <a:pPr lvl="3">
              <a:buClr>
                <a:srgbClr val="00FFFF"/>
              </a:buClr>
              <a:buFont typeface="Wingdings" pitchFamily="2" charset="2"/>
              <a:buNone/>
            </a:pPr>
            <a:r>
              <a:rPr lang="es-ES_tradnl" sz="2600" i="1">
                <a:solidFill>
                  <a:schemeClr val="accent2">
                    <a:lumMod val="75000"/>
                    <a:lumOff val="25000"/>
                  </a:schemeClr>
                </a:solidFill>
                <a:latin typeface="Verdana" pitchFamily="34" charset="0"/>
              </a:rPr>
              <a:t>recepción de tráfico de comunicaciones, a</a:t>
            </a:r>
          </a:p>
          <a:p>
            <a:pPr lvl="3">
              <a:buClr>
                <a:srgbClr val="00FFFF"/>
              </a:buClr>
              <a:buFont typeface="Wingdings" pitchFamily="2" charset="2"/>
              <a:buNone/>
            </a:pPr>
            <a:r>
              <a:rPr lang="es-ES_tradnl" sz="2600" i="1">
                <a:solidFill>
                  <a:schemeClr val="accent2">
                    <a:lumMod val="75000"/>
                    <a:lumOff val="25000"/>
                  </a:schemeClr>
                </a:solidFill>
                <a:latin typeface="Verdana" pitchFamily="34" charset="0"/>
              </a:rPr>
              <a:t>través del sistema de satélite.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914400" y="0"/>
            <a:ext cx="7543800" cy="1143000"/>
          </a:xfrm>
          <a:solidFill>
            <a:schemeClr val="bg1">
              <a:lumMod val="20000"/>
              <a:lumOff val="80000"/>
            </a:schemeClr>
          </a:solidFill>
          <a:ln w="76200">
            <a:solidFill>
              <a:schemeClr val="accent2">
                <a:lumMod val="50000"/>
                <a:lumOff val="50000"/>
              </a:schemeClr>
            </a:solidFill>
          </a:ln>
        </p:spPr>
        <p:txBody>
          <a:bodyPr/>
          <a:lstStyle/>
          <a:p>
            <a:pPr>
              <a:defRPr/>
            </a:pPr>
            <a:r>
              <a:rPr lang="es-ES_tradnl" b="1" i="1">
                <a:solidFill>
                  <a:schemeClr val="accent2">
                    <a:lumMod val="75000"/>
                    <a:lumOff val="25000"/>
                  </a:schemeClr>
                </a:solidFill>
                <a:effectLst>
                  <a:outerShdw blurRad="38100" dist="38100" dir="2700000" algn="tl">
                    <a:srgbClr val="000000"/>
                  </a:outerShdw>
                </a:effectLst>
                <a:latin typeface="Arial" charset="0"/>
              </a:rPr>
              <a:t>Satélites</a:t>
            </a:r>
            <a:endParaRPr lang="es-ES_tradnl">
              <a:solidFill>
                <a:schemeClr val="accent2">
                  <a:lumMod val="75000"/>
                  <a:lumOff val="25000"/>
                </a:schemeClr>
              </a:solidFill>
            </a:endParaRPr>
          </a:p>
        </p:txBody>
      </p:sp>
      <p:sp>
        <p:nvSpPr>
          <p:cNvPr id="46083" name="Rectangle 3"/>
          <p:cNvSpPr>
            <a:spLocks noChangeArrowheads="1"/>
          </p:cNvSpPr>
          <p:nvPr/>
        </p:nvSpPr>
        <p:spPr bwMode="auto">
          <a:xfrm>
            <a:off x="2273300" y="2152650"/>
            <a:ext cx="9144000" cy="0"/>
          </a:xfrm>
          <a:prstGeom prst="rect">
            <a:avLst/>
          </a:prstGeom>
          <a:noFill/>
          <a:ln w="57150" cmpd="thickThin">
            <a:noFill/>
            <a:miter lim="800000"/>
            <a:headEnd/>
            <a:tailEnd/>
          </a:ln>
        </p:spPr>
        <p:txBody>
          <a:bodyPr>
            <a:spAutoFit/>
          </a:bodyPr>
          <a:lstStyle/>
          <a:p>
            <a:endParaRPr lang="es-ES"/>
          </a:p>
        </p:txBody>
      </p:sp>
      <p:pic>
        <p:nvPicPr>
          <p:cNvPr id="46084" name="Picture 4" descr="Satellite101"/>
          <p:cNvPicPr>
            <a:picLocks noChangeAspect="1" noChangeArrowheads="1"/>
          </p:cNvPicPr>
          <p:nvPr/>
        </p:nvPicPr>
        <p:blipFill>
          <a:blip r:embed="rId3" cstate="print"/>
          <a:srcRect/>
          <a:stretch>
            <a:fillRect/>
          </a:stretch>
        </p:blipFill>
        <p:spPr bwMode="auto">
          <a:xfrm>
            <a:off x="381000" y="1371600"/>
            <a:ext cx="8458200" cy="5257800"/>
          </a:xfrm>
          <a:prstGeom prst="rect">
            <a:avLst/>
          </a:prstGeom>
          <a:noFill/>
          <a:ln w="76200">
            <a:solidFill>
              <a:schemeClr val="accent2">
                <a:lumMod val="50000"/>
                <a:lumOff val="50000"/>
              </a:schemeClr>
            </a:solid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a:xfrm>
            <a:off x="228600" y="304800"/>
            <a:ext cx="8610600" cy="1143000"/>
          </a:xfrm>
          <a:solidFill>
            <a:schemeClr val="bg1">
              <a:lumMod val="20000"/>
              <a:lumOff val="80000"/>
            </a:schemeClr>
          </a:solidFill>
          <a:ln w="76200">
            <a:solidFill>
              <a:schemeClr val="accent2">
                <a:lumMod val="50000"/>
                <a:lumOff val="50000"/>
              </a:schemeClr>
            </a:solidFill>
          </a:ln>
        </p:spPr>
        <p:txBody>
          <a:bodyPr/>
          <a:lstStyle/>
          <a:p>
            <a:pPr>
              <a:defRPr/>
            </a:pPr>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Medios Físicos de Transmisión</a:t>
            </a:r>
            <a:br>
              <a:rPr lang="es-ES_tradnl" sz="4000" i="1">
                <a:solidFill>
                  <a:schemeClr val="accent2">
                    <a:lumMod val="75000"/>
                    <a:lumOff val="25000"/>
                  </a:schemeClr>
                </a:solidFill>
                <a:effectLst>
                  <a:outerShdw blurRad="38100" dist="38100" dir="2700000" algn="tl">
                    <a:srgbClr val="000000"/>
                  </a:outerShdw>
                </a:effectLst>
                <a:latin typeface="Tahoma" pitchFamily="34" charset="0"/>
              </a:rPr>
            </a:br>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Satélite Orbital</a:t>
            </a:r>
          </a:p>
        </p:txBody>
      </p:sp>
      <p:sp>
        <p:nvSpPr>
          <p:cNvPr id="337923" name="Text Box 3"/>
          <p:cNvSpPr txBox="1">
            <a:spLocks noChangeArrowheads="1"/>
          </p:cNvSpPr>
          <p:nvPr/>
        </p:nvSpPr>
        <p:spPr bwMode="auto">
          <a:xfrm>
            <a:off x="228600" y="1783976"/>
            <a:ext cx="8651875" cy="4893647"/>
          </a:xfrm>
          <a:prstGeom prst="rect">
            <a:avLst/>
          </a:prstGeom>
          <a:solidFill>
            <a:schemeClr val="bg1">
              <a:lumMod val="20000"/>
              <a:lumOff val="80000"/>
            </a:schemeClr>
          </a:solidFill>
          <a:ln w="76200">
            <a:solidFill>
              <a:schemeClr val="accent2">
                <a:lumMod val="50000"/>
                <a:lumOff val="50000"/>
              </a:schemeClr>
            </a:solidFill>
            <a:miter lim="800000"/>
            <a:headEnd/>
            <a:tailEnd/>
          </a:ln>
          <a:effectLst/>
        </p:spPr>
        <p:txBody>
          <a:bodyPr>
            <a:spAutoFit/>
          </a:bodyPr>
          <a:lstStyle/>
          <a:p>
            <a:pPr marL="388938" indent="-388938" algn="just">
              <a:buClr>
                <a:srgbClr val="00FFFF"/>
              </a:buClr>
              <a:buFont typeface="Wingdings" pitchFamily="2" charset="2"/>
              <a:buChar char="v"/>
              <a:defRPr/>
            </a:pPr>
            <a:r>
              <a:rPr lang="es-ES_tradnl" sz="2600" i="1">
                <a:solidFill>
                  <a:schemeClr val="accent2">
                    <a:lumMod val="75000"/>
                    <a:lumOff val="25000"/>
                  </a:schemeClr>
                </a:solidFill>
                <a:latin typeface="Verdana" pitchFamily="34" charset="0"/>
              </a:rPr>
              <a:t>Satélite gira en la misma dirección de la rotación de la Tierra y a una velocidad angular superior a la de la Tierra, la órbita se llama órbita </a:t>
            </a:r>
            <a:r>
              <a:rPr lang="es-ES_tradnl" sz="2600" i="1">
                <a:solidFill>
                  <a:schemeClr val="accent2">
                    <a:lumMod val="75000"/>
                    <a:lumOff val="25000"/>
                  </a:schemeClr>
                </a:solidFill>
                <a:effectLst>
                  <a:outerShdw blurRad="38100" dist="38100" dir="2700000" algn="tl">
                    <a:srgbClr val="000000"/>
                  </a:outerShdw>
                </a:effectLst>
                <a:latin typeface="Verdana" pitchFamily="34" charset="0"/>
              </a:rPr>
              <a:t>progrado.</a:t>
            </a:r>
          </a:p>
          <a:p>
            <a:pPr marL="388938" indent="-388938" algn="just">
              <a:buClr>
                <a:srgbClr val="00FFFF"/>
              </a:buClr>
              <a:buFont typeface="Wingdings" pitchFamily="2" charset="2"/>
              <a:buChar char="v"/>
              <a:defRPr/>
            </a:pPr>
            <a:r>
              <a:rPr lang="es-ES_tradnl" sz="2600" i="1">
                <a:solidFill>
                  <a:schemeClr val="accent2">
                    <a:lumMod val="75000"/>
                    <a:lumOff val="25000"/>
                  </a:schemeClr>
                </a:solidFill>
                <a:latin typeface="Verdana" pitchFamily="34" charset="0"/>
              </a:rPr>
              <a:t>Satélite gira en dirección opuesta a la rotación de la Tierra, o en la misma dirección pero a una velocidad angular menor a la de la Tierra, la órbita se llama órbita </a:t>
            </a:r>
            <a:r>
              <a:rPr lang="es-ES_tradnl" sz="2600" i="1">
                <a:solidFill>
                  <a:schemeClr val="accent2">
                    <a:lumMod val="75000"/>
                    <a:lumOff val="25000"/>
                  </a:schemeClr>
                </a:solidFill>
                <a:effectLst>
                  <a:outerShdw blurRad="38100" dist="38100" dir="2700000" algn="tl">
                    <a:srgbClr val="000000"/>
                  </a:outerShdw>
                </a:effectLst>
                <a:latin typeface="Verdana" pitchFamily="34" charset="0"/>
              </a:rPr>
              <a:t>retrograda.</a:t>
            </a:r>
          </a:p>
          <a:p>
            <a:pPr marL="388938" indent="-388938" algn="just">
              <a:buClr>
                <a:srgbClr val="00FFFF"/>
              </a:buClr>
              <a:buFont typeface="Wingdings" pitchFamily="2" charset="2"/>
              <a:buChar char="v"/>
              <a:defRPr/>
            </a:pPr>
            <a:r>
              <a:rPr lang="es-ES_tradnl" sz="2600" i="1">
                <a:solidFill>
                  <a:schemeClr val="accent2">
                    <a:lumMod val="75000"/>
                    <a:lumOff val="25000"/>
                  </a:schemeClr>
                </a:solidFill>
                <a:latin typeface="Verdana" pitchFamily="34" charset="0"/>
              </a:rPr>
              <a:t>Cada estación terrestre debe localizar el satélite conforme está disponible en cada órbita, y después unir su antena al satélite y localizarlo cuando pasa por arriba.</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a:xfrm>
            <a:off x="914400" y="228600"/>
            <a:ext cx="7315200" cy="1143000"/>
          </a:xfrm>
          <a:solidFill>
            <a:schemeClr val="bg1">
              <a:lumMod val="20000"/>
              <a:lumOff val="80000"/>
            </a:schemeClr>
          </a:solidFill>
          <a:ln w="76200">
            <a:solidFill>
              <a:schemeClr val="accent2">
                <a:lumMod val="50000"/>
                <a:lumOff val="50000"/>
              </a:schemeClr>
            </a:solidFill>
          </a:ln>
        </p:spPr>
        <p:txBody>
          <a:bodyPr/>
          <a:lstStyle/>
          <a:p>
            <a:pPr>
              <a:defRPr/>
            </a:pPr>
            <a:r>
              <a:rPr lang="es-ES_tradnl" b="1" i="1">
                <a:solidFill>
                  <a:schemeClr val="accent2">
                    <a:lumMod val="75000"/>
                    <a:lumOff val="25000"/>
                  </a:schemeClr>
                </a:solidFill>
                <a:effectLst>
                  <a:outerShdw blurRad="38100" dist="38100" dir="2700000" algn="tl">
                    <a:srgbClr val="000000"/>
                  </a:outerShdw>
                </a:effectLst>
                <a:latin typeface="Arial" charset="0"/>
              </a:rPr>
              <a:t>Satélites</a:t>
            </a:r>
            <a:endParaRPr lang="es-ES_tradnl">
              <a:solidFill>
                <a:schemeClr val="accent2">
                  <a:lumMod val="75000"/>
                  <a:lumOff val="25000"/>
                </a:schemeClr>
              </a:solidFill>
            </a:endParaRPr>
          </a:p>
        </p:txBody>
      </p:sp>
      <p:sp>
        <p:nvSpPr>
          <p:cNvPr id="5124" name="Rectangle 3"/>
          <p:cNvSpPr>
            <a:spLocks noChangeArrowheads="1"/>
          </p:cNvSpPr>
          <p:nvPr/>
        </p:nvSpPr>
        <p:spPr bwMode="auto">
          <a:xfrm>
            <a:off x="0" y="1484784"/>
            <a:ext cx="9144000" cy="0"/>
          </a:xfrm>
          <a:prstGeom prst="rect">
            <a:avLst/>
          </a:prstGeom>
          <a:noFill/>
          <a:ln w="57150" cmpd="thickThin">
            <a:noFill/>
            <a:miter lim="800000"/>
            <a:headEnd/>
            <a:tailEnd/>
          </a:ln>
        </p:spPr>
        <p:txBody>
          <a:bodyPr>
            <a:spAutoFit/>
          </a:bodyPr>
          <a:lstStyle/>
          <a:p>
            <a:endParaRPr lang="es-ES"/>
          </a:p>
        </p:txBody>
      </p:sp>
      <p:graphicFrame>
        <p:nvGraphicFramePr>
          <p:cNvPr id="5122" name="Object 5"/>
          <p:cNvGraphicFramePr>
            <a:graphicFrameLocks noChangeAspect="1"/>
          </p:cNvGraphicFramePr>
          <p:nvPr>
            <p:extLst>
              <p:ext uri="{D42A27DB-BD31-4B8C-83A1-F6EECF244321}">
                <p14:modId xmlns:p14="http://schemas.microsoft.com/office/powerpoint/2010/main" val="1416375318"/>
              </p:ext>
            </p:extLst>
          </p:nvPr>
        </p:nvGraphicFramePr>
        <p:xfrm>
          <a:off x="685800" y="1676400"/>
          <a:ext cx="7772400" cy="4883150"/>
        </p:xfrm>
        <a:graphic>
          <a:graphicData uri="http://schemas.openxmlformats.org/presentationml/2006/ole">
            <mc:AlternateContent xmlns:mc="http://schemas.openxmlformats.org/markup-compatibility/2006">
              <mc:Choice xmlns:v="urn:schemas-microsoft-com:vml" Requires="v">
                <p:oleObj spid="_x0000_s6157" name="Imagen de mapa de bits" r:id="rId4" imgW="4133333" imgH="2943636" progId="PBrush">
                  <p:embed/>
                </p:oleObj>
              </mc:Choice>
              <mc:Fallback>
                <p:oleObj name="Imagen de mapa de bits" r:id="rId4" imgW="4133333" imgH="2943636" progId="PBrush">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676400"/>
                        <a:ext cx="7772400" cy="4883150"/>
                      </a:xfrm>
                      <a:prstGeom prst="rect">
                        <a:avLst/>
                      </a:prstGeom>
                      <a:noFill/>
                      <a:ln w="76200">
                        <a:solidFill>
                          <a:schemeClr val="accent2">
                            <a:lumMod val="50000"/>
                            <a:lumOff val="50000"/>
                          </a:schemeClr>
                        </a:solidFill>
                        <a:miter lim="800000"/>
                        <a:headEnd/>
                        <a:tailEnd/>
                      </a:ln>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a:xfrm>
            <a:off x="609600" y="304800"/>
            <a:ext cx="8229600" cy="1905000"/>
          </a:xfrm>
          <a:solidFill>
            <a:schemeClr val="bg1">
              <a:lumMod val="20000"/>
              <a:lumOff val="80000"/>
            </a:schemeClr>
          </a:solidFill>
          <a:ln w="76200">
            <a:solidFill>
              <a:schemeClr val="accent2">
                <a:lumMod val="50000"/>
                <a:lumOff val="50000"/>
              </a:schemeClr>
            </a:solidFill>
          </a:ln>
        </p:spPr>
        <p:txBody>
          <a:bodyPr/>
          <a:lstStyle/>
          <a:p>
            <a:pPr>
              <a:defRPr/>
            </a:pPr>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Medios Físicos de Transmisión</a:t>
            </a:r>
            <a:br>
              <a:rPr lang="es-ES_tradnl" sz="4000" i="1">
                <a:solidFill>
                  <a:schemeClr val="accent2">
                    <a:lumMod val="75000"/>
                    <a:lumOff val="25000"/>
                  </a:schemeClr>
                </a:solidFill>
                <a:effectLst>
                  <a:outerShdw blurRad="38100" dist="38100" dir="2700000" algn="tl">
                    <a:srgbClr val="000000"/>
                  </a:outerShdw>
                </a:effectLst>
                <a:latin typeface="Tahoma" pitchFamily="34" charset="0"/>
              </a:rPr>
            </a:br>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Satélite geoestacionario</a:t>
            </a:r>
          </a:p>
        </p:txBody>
      </p:sp>
      <p:sp>
        <p:nvSpPr>
          <p:cNvPr id="48131" name="Text Box 3"/>
          <p:cNvSpPr txBox="1">
            <a:spLocks noChangeArrowheads="1"/>
          </p:cNvSpPr>
          <p:nvPr/>
        </p:nvSpPr>
        <p:spPr bwMode="auto">
          <a:xfrm>
            <a:off x="228600" y="2743200"/>
            <a:ext cx="8651875" cy="3693319"/>
          </a:xfrm>
          <a:prstGeom prst="rect">
            <a:avLst/>
          </a:prstGeom>
          <a:solidFill>
            <a:schemeClr val="bg1">
              <a:lumMod val="20000"/>
              <a:lumOff val="80000"/>
            </a:schemeClr>
          </a:solidFill>
          <a:ln w="76200">
            <a:solidFill>
              <a:schemeClr val="accent2">
                <a:lumMod val="50000"/>
                <a:lumOff val="50000"/>
              </a:schemeClr>
            </a:solidFill>
            <a:miter lim="800000"/>
            <a:headEnd/>
            <a:tailEnd/>
          </a:ln>
        </p:spPr>
        <p:txBody>
          <a:bodyPr>
            <a:spAutoFit/>
          </a:bodyPr>
          <a:lstStyle/>
          <a:p>
            <a:pPr marL="388938" indent="-388938" algn="just">
              <a:buClr>
                <a:srgbClr val="00FFFF"/>
              </a:buClr>
              <a:buFont typeface="Wingdings" pitchFamily="2" charset="2"/>
              <a:buChar char="v"/>
            </a:pPr>
            <a:r>
              <a:rPr lang="es-ES_tradnl" sz="2600" b="1" i="1" dirty="0">
                <a:solidFill>
                  <a:schemeClr val="accent2">
                    <a:lumMod val="75000"/>
                    <a:lumOff val="25000"/>
                  </a:schemeClr>
                </a:solidFill>
                <a:effectLst>
                  <a:outerShdw blurRad="38100" dist="38100" dir="2700000" algn="tl">
                    <a:srgbClr val="000000">
                      <a:alpha val="43137"/>
                    </a:srgbClr>
                  </a:outerShdw>
                </a:effectLst>
                <a:latin typeface="Verdana" pitchFamily="34" charset="0"/>
              </a:rPr>
              <a:t>Los satélites geoestacionarios o geosíncronos giran en un patrón circular, con una velocidad angular igual a la de la Tierra.</a:t>
            </a:r>
          </a:p>
          <a:p>
            <a:pPr marL="388938" indent="-388938" algn="just">
              <a:buClr>
                <a:srgbClr val="00FFFF"/>
              </a:buClr>
              <a:buFont typeface="Wingdings" pitchFamily="2" charset="2"/>
              <a:buChar char="v"/>
            </a:pPr>
            <a:endParaRPr lang="es-ES_tradnl" sz="2600" b="1" i="1" dirty="0">
              <a:solidFill>
                <a:schemeClr val="accent2">
                  <a:lumMod val="75000"/>
                  <a:lumOff val="25000"/>
                </a:schemeClr>
              </a:solidFill>
              <a:effectLst>
                <a:outerShdw blurRad="38100" dist="38100" dir="2700000" algn="tl">
                  <a:srgbClr val="000000">
                    <a:alpha val="43137"/>
                  </a:srgbClr>
                </a:outerShdw>
              </a:effectLst>
              <a:latin typeface="Verdana" pitchFamily="34" charset="0"/>
            </a:endParaRPr>
          </a:p>
          <a:p>
            <a:pPr marL="388938" indent="-388938" algn="just">
              <a:buClr>
                <a:srgbClr val="00FFFF"/>
              </a:buClr>
              <a:buFont typeface="Wingdings" pitchFamily="2" charset="2"/>
              <a:buChar char="v"/>
            </a:pPr>
            <a:r>
              <a:rPr lang="es-ES_tradnl" sz="2600" b="1" i="1" dirty="0">
                <a:solidFill>
                  <a:schemeClr val="accent2">
                    <a:lumMod val="75000"/>
                    <a:lumOff val="25000"/>
                  </a:schemeClr>
                </a:solidFill>
                <a:effectLst>
                  <a:outerShdw blurRad="38100" dist="38100" dir="2700000" algn="tl">
                    <a:srgbClr val="000000">
                      <a:alpha val="43137"/>
                    </a:srgbClr>
                  </a:outerShdw>
                </a:effectLst>
                <a:latin typeface="Verdana" pitchFamily="34" charset="0"/>
              </a:rPr>
              <a:t>Consecuentemente, permanecen en una posición fija con respecto a un punto específico en la Tierra.</a:t>
            </a:r>
          </a:p>
          <a:p>
            <a:pPr marL="388938" indent="-388938" algn="just">
              <a:buClr>
                <a:srgbClr val="00FFFF"/>
              </a:buClr>
              <a:buFont typeface="Wingdings" pitchFamily="2" charset="2"/>
              <a:buChar char="v"/>
            </a:pPr>
            <a:endParaRPr lang="es-ES_tradnl" sz="2600" b="1" i="1" dirty="0">
              <a:solidFill>
                <a:schemeClr val="accent2">
                  <a:lumMod val="75000"/>
                  <a:lumOff val="25000"/>
                </a:schemeClr>
              </a:solidFill>
              <a:effectLst>
                <a:outerShdw blurRad="38100" dist="38100" dir="2700000" algn="tl">
                  <a:srgbClr val="000000">
                    <a:alpha val="43137"/>
                  </a:srgbClr>
                </a:outerShdw>
              </a:effectLst>
              <a:latin typeface="Verdana"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1026"/>
          <p:cNvSpPr>
            <a:spLocks noGrp="1" noChangeArrowheads="1"/>
          </p:cNvSpPr>
          <p:nvPr>
            <p:ph type="title"/>
          </p:nvPr>
        </p:nvSpPr>
        <p:spPr>
          <a:xfrm>
            <a:off x="827584" y="304800"/>
            <a:ext cx="7748091" cy="1143000"/>
          </a:xfrm>
          <a:solidFill>
            <a:schemeClr val="bg1">
              <a:lumMod val="20000"/>
              <a:lumOff val="80000"/>
            </a:schemeClr>
          </a:solidFill>
          <a:ln w="76200">
            <a:solidFill>
              <a:schemeClr val="bg1">
                <a:lumMod val="75000"/>
              </a:schemeClr>
            </a:solidFill>
          </a:ln>
        </p:spPr>
        <p:txBody>
          <a:bodyPr/>
          <a:lstStyle/>
          <a:p>
            <a:pPr>
              <a:defRPr/>
            </a:pPr>
            <a:r>
              <a:rPr lang="es-ES_tradnl" b="1" i="1">
                <a:solidFill>
                  <a:schemeClr val="bg1"/>
                </a:solidFill>
                <a:effectLst>
                  <a:outerShdw blurRad="38100" dist="38100" dir="2700000" algn="tl">
                    <a:srgbClr val="000000"/>
                  </a:outerShdw>
                </a:effectLst>
                <a:latin typeface="Arial" charset="0"/>
              </a:rPr>
              <a:t>Cableado</a:t>
            </a:r>
          </a:p>
        </p:txBody>
      </p:sp>
      <p:pic>
        <p:nvPicPr>
          <p:cNvPr id="22531" name="Picture 1027" descr="f3_3"/>
          <p:cNvPicPr>
            <a:picLocks noChangeAspect="1" noChangeArrowheads="1"/>
          </p:cNvPicPr>
          <p:nvPr/>
        </p:nvPicPr>
        <p:blipFill>
          <a:blip r:embed="rId3" cstate="print"/>
          <a:srcRect/>
          <a:stretch>
            <a:fillRect/>
          </a:stretch>
        </p:blipFill>
        <p:spPr bwMode="auto">
          <a:xfrm>
            <a:off x="457200" y="1752600"/>
            <a:ext cx="8458200" cy="4191000"/>
          </a:xfrm>
          <a:prstGeom prst="rect">
            <a:avLst/>
          </a:prstGeom>
          <a:solidFill>
            <a:srgbClr val="CC99FF"/>
          </a:solidFill>
          <a:ln w="76200">
            <a:solidFill>
              <a:schemeClr val="bg1">
                <a:lumMod val="75000"/>
              </a:schemeClr>
            </a:solid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228600" y="0"/>
            <a:ext cx="8686800" cy="1905000"/>
          </a:xfrm>
          <a:solidFill>
            <a:schemeClr val="bg1">
              <a:lumMod val="20000"/>
              <a:lumOff val="80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Medios Físicos de Transmisión</a:t>
            </a:r>
            <a:br>
              <a:rPr lang="es-ES_tradnl" sz="4000" i="1">
                <a:solidFill>
                  <a:schemeClr val="accent2">
                    <a:lumMod val="75000"/>
                    <a:lumOff val="25000"/>
                  </a:schemeClr>
                </a:solidFill>
                <a:effectLst>
                  <a:outerShdw blurRad="38100" dist="38100" dir="2700000" algn="tl">
                    <a:srgbClr val="000000"/>
                  </a:outerShdw>
                </a:effectLst>
                <a:latin typeface="Tahoma" pitchFamily="34" charset="0"/>
              </a:rPr>
            </a:br>
            <a:r>
              <a:rPr lang="es-ES_tradnl" sz="4000" i="1">
                <a:solidFill>
                  <a:schemeClr val="accent2">
                    <a:lumMod val="75000"/>
                    <a:lumOff val="25000"/>
                  </a:schemeClr>
                </a:solidFill>
                <a:effectLst>
                  <a:outerShdw blurRad="38100" dist="38100" dir="2700000" algn="tl">
                    <a:srgbClr val="000000"/>
                  </a:outerShdw>
                </a:effectLst>
                <a:latin typeface="Tahoma" pitchFamily="34" charset="0"/>
              </a:rPr>
              <a:t>Satélite geoestacionario</a:t>
            </a:r>
          </a:p>
        </p:txBody>
      </p:sp>
      <p:sp>
        <p:nvSpPr>
          <p:cNvPr id="49155" name="Text Box 3"/>
          <p:cNvSpPr txBox="1">
            <a:spLocks noChangeArrowheads="1"/>
          </p:cNvSpPr>
          <p:nvPr/>
        </p:nvSpPr>
        <p:spPr bwMode="auto">
          <a:xfrm>
            <a:off x="228600" y="2057400"/>
            <a:ext cx="8651875" cy="4533900"/>
          </a:xfrm>
          <a:prstGeom prst="rect">
            <a:avLst/>
          </a:prstGeom>
          <a:solidFill>
            <a:schemeClr val="bg1">
              <a:lumMod val="20000"/>
              <a:lumOff val="80000"/>
            </a:schemeClr>
          </a:solidFill>
          <a:ln w="76200">
            <a:solidFill>
              <a:schemeClr val="accent2">
                <a:lumMod val="50000"/>
                <a:lumOff val="50000"/>
              </a:schemeClr>
            </a:solidFill>
            <a:miter lim="800000"/>
            <a:headEnd/>
            <a:tailEnd/>
          </a:ln>
        </p:spPr>
        <p:txBody>
          <a:bodyPr>
            <a:spAutoFit/>
          </a:bodyPr>
          <a:lstStyle/>
          <a:p>
            <a:pPr marL="388938" indent="-388938" algn="just">
              <a:buClr>
                <a:srgbClr val="00FFFF"/>
              </a:buClr>
              <a:buFont typeface="Wingdings" pitchFamily="2" charset="2"/>
              <a:buChar char="v"/>
            </a:pPr>
            <a:r>
              <a:rPr lang="es-ES_tradnl" sz="2600" i="1" dirty="0">
                <a:solidFill>
                  <a:schemeClr val="accent2">
                    <a:lumMod val="75000"/>
                    <a:lumOff val="25000"/>
                  </a:schemeClr>
                </a:solidFill>
                <a:latin typeface="Verdana" pitchFamily="34" charset="0"/>
              </a:rPr>
              <a:t>Período orbital cerca de la tierra 90 minutos Tan cerca son problemáticos porque sólo están visibles a una estación terrestre un intervalo corto de tiempo</a:t>
            </a:r>
          </a:p>
          <a:p>
            <a:pPr marL="388938" indent="-388938" algn="just">
              <a:buClr>
                <a:srgbClr val="00FFFF"/>
              </a:buClr>
              <a:buFont typeface="Wingdings" pitchFamily="2" charset="2"/>
              <a:buChar char="v"/>
            </a:pPr>
            <a:r>
              <a:rPr lang="es-ES_tradnl" sz="2600" i="1" dirty="0">
                <a:solidFill>
                  <a:schemeClr val="accent2">
                    <a:lumMod val="75000"/>
                    <a:lumOff val="25000"/>
                  </a:schemeClr>
                </a:solidFill>
                <a:latin typeface="Verdana" pitchFamily="34" charset="0"/>
              </a:rPr>
              <a:t>Altitud aproximada de 36,000 Km. arriba del ecuador Velocidad de rotación es 24 horas (</a:t>
            </a:r>
            <a:r>
              <a:rPr lang="es-ES_tradnl" sz="2600" b="1" i="1" dirty="0">
                <a:solidFill>
                  <a:schemeClr val="accent2">
                    <a:lumMod val="75000"/>
                    <a:lumOff val="25000"/>
                  </a:schemeClr>
                </a:solidFill>
                <a:latin typeface="Verdana" pitchFamily="34" charset="0"/>
              </a:rPr>
              <a:t>se mueve a la misma velocidad que la tierra - geosíncrono</a:t>
            </a:r>
            <a:r>
              <a:rPr lang="es-ES_tradnl" sz="2600" i="1" dirty="0">
                <a:solidFill>
                  <a:schemeClr val="accent2">
                    <a:lumMod val="75000"/>
                    <a:lumOff val="25000"/>
                  </a:schemeClr>
                </a:solidFill>
                <a:latin typeface="Verdana" pitchFamily="34" charset="0"/>
              </a:rPr>
              <a:t>)</a:t>
            </a:r>
          </a:p>
          <a:p>
            <a:pPr marL="388938" indent="-388938" algn="just">
              <a:buClr>
                <a:srgbClr val="00FFFF"/>
              </a:buClr>
              <a:buFont typeface="Wingdings" pitchFamily="2" charset="2"/>
              <a:buChar char="v"/>
            </a:pPr>
            <a:r>
              <a:rPr lang="es-ES_tradnl" sz="2600" i="1" dirty="0">
                <a:solidFill>
                  <a:schemeClr val="accent2">
                    <a:lumMod val="75000"/>
                    <a:lumOff val="25000"/>
                  </a:schemeClr>
                </a:solidFill>
                <a:latin typeface="Verdana" pitchFamily="34" charset="0"/>
              </a:rPr>
              <a:t>Para evitar interferencia, se colocan con 2 grados de separación en los 360 grados del plano ecuatorial.</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ChangeArrowheads="1"/>
          </p:cNvSpPr>
          <p:nvPr/>
        </p:nvSpPr>
        <p:spPr bwMode="auto">
          <a:xfrm>
            <a:off x="864639" y="292003"/>
            <a:ext cx="7620000" cy="1143000"/>
          </a:xfrm>
          <a:prstGeom prst="rect">
            <a:avLst/>
          </a:prstGeom>
          <a:solidFill>
            <a:schemeClr val="bg1">
              <a:lumMod val="20000"/>
              <a:lumOff val="80000"/>
            </a:schemeClr>
          </a:solidFill>
          <a:ln w="76200">
            <a:solidFill>
              <a:schemeClr val="accent2">
                <a:lumMod val="50000"/>
                <a:lumOff val="50000"/>
              </a:schemeClr>
            </a:solidFill>
            <a:miter lim="800000"/>
            <a:headEnd/>
            <a:tailEnd/>
          </a:ln>
          <a:effectLst/>
        </p:spPr>
        <p:txBody>
          <a:bodyPr anchor="ctr"/>
          <a:lstStyle/>
          <a:p>
            <a:pPr algn="ctr">
              <a:defRPr/>
            </a:pPr>
            <a:r>
              <a:rPr lang="es-ES_tradnl" sz="4400" b="1" i="1">
                <a:solidFill>
                  <a:schemeClr val="accent2">
                    <a:lumMod val="75000"/>
                    <a:lumOff val="25000"/>
                  </a:schemeClr>
                </a:solidFill>
                <a:effectLst>
                  <a:outerShdw blurRad="38100" dist="38100" dir="2700000" algn="tl">
                    <a:srgbClr val="000000"/>
                  </a:outerShdw>
                </a:effectLst>
                <a:latin typeface="Arial" charset="0"/>
              </a:rPr>
              <a:t>Satélites</a:t>
            </a:r>
          </a:p>
        </p:txBody>
      </p:sp>
      <p:grpSp>
        <p:nvGrpSpPr>
          <p:cNvPr id="50179" name="Group 3"/>
          <p:cNvGrpSpPr>
            <a:grpSpLocks/>
          </p:cNvGrpSpPr>
          <p:nvPr/>
        </p:nvGrpSpPr>
        <p:grpSpPr bwMode="auto">
          <a:xfrm>
            <a:off x="107504" y="1828800"/>
            <a:ext cx="8845053" cy="4048293"/>
            <a:chOff x="1872" y="1536"/>
            <a:chExt cx="2259" cy="999"/>
          </a:xfrm>
        </p:grpSpPr>
        <p:sp>
          <p:nvSpPr>
            <p:cNvPr id="50182" name="Oval 4"/>
            <p:cNvSpPr>
              <a:spLocks noChangeArrowheads="1"/>
            </p:cNvSpPr>
            <p:nvPr/>
          </p:nvSpPr>
          <p:spPr bwMode="auto">
            <a:xfrm>
              <a:off x="1924" y="1920"/>
              <a:ext cx="520" cy="480"/>
            </a:xfrm>
            <a:prstGeom prst="ellipse">
              <a:avLst/>
            </a:prstGeom>
            <a:solidFill>
              <a:schemeClr val="hlink"/>
            </a:solidFill>
            <a:ln w="9525">
              <a:solidFill>
                <a:schemeClr val="tx1"/>
              </a:solidFill>
              <a:round/>
              <a:headEnd/>
              <a:tailEnd/>
            </a:ln>
          </p:spPr>
          <p:txBody>
            <a:bodyPr wrap="none" anchor="ctr"/>
            <a:lstStyle/>
            <a:p>
              <a:endParaRPr lang="es-ES"/>
            </a:p>
          </p:txBody>
        </p:sp>
        <p:sp>
          <p:nvSpPr>
            <p:cNvPr id="50183" name="Oval 5"/>
            <p:cNvSpPr>
              <a:spLocks noChangeArrowheads="1"/>
            </p:cNvSpPr>
            <p:nvPr/>
          </p:nvSpPr>
          <p:spPr bwMode="auto">
            <a:xfrm>
              <a:off x="3891" y="2136"/>
              <a:ext cx="52" cy="47"/>
            </a:xfrm>
            <a:prstGeom prst="ellipse">
              <a:avLst/>
            </a:prstGeom>
            <a:solidFill>
              <a:schemeClr val="accent2"/>
            </a:solidFill>
            <a:ln w="9525">
              <a:solidFill>
                <a:schemeClr val="tx1"/>
              </a:solidFill>
              <a:round/>
              <a:headEnd/>
              <a:tailEnd/>
            </a:ln>
          </p:spPr>
          <p:txBody>
            <a:bodyPr wrap="none" anchor="ctr"/>
            <a:lstStyle/>
            <a:p>
              <a:endParaRPr lang="es-ES"/>
            </a:p>
          </p:txBody>
        </p:sp>
        <p:sp>
          <p:nvSpPr>
            <p:cNvPr id="50184" name="Oval 6"/>
            <p:cNvSpPr>
              <a:spLocks noChangeArrowheads="1"/>
            </p:cNvSpPr>
            <p:nvPr/>
          </p:nvSpPr>
          <p:spPr bwMode="auto">
            <a:xfrm>
              <a:off x="2438" y="2232"/>
              <a:ext cx="52" cy="47"/>
            </a:xfrm>
            <a:prstGeom prst="ellipse">
              <a:avLst/>
            </a:prstGeom>
            <a:solidFill>
              <a:srgbClr val="FF0000"/>
            </a:solidFill>
            <a:ln w="9525">
              <a:solidFill>
                <a:schemeClr val="tx1"/>
              </a:solidFill>
              <a:round/>
              <a:headEnd/>
              <a:tailEnd/>
            </a:ln>
          </p:spPr>
          <p:txBody>
            <a:bodyPr wrap="none" anchor="ctr"/>
            <a:lstStyle/>
            <a:p>
              <a:endParaRPr lang="es-ES"/>
            </a:p>
          </p:txBody>
        </p:sp>
        <p:sp>
          <p:nvSpPr>
            <p:cNvPr id="50185" name="Text Box 7"/>
            <p:cNvSpPr txBox="1">
              <a:spLocks noChangeArrowheads="1"/>
            </p:cNvSpPr>
            <p:nvPr/>
          </p:nvSpPr>
          <p:spPr bwMode="auto">
            <a:xfrm>
              <a:off x="3473" y="1777"/>
              <a:ext cx="658" cy="144"/>
            </a:xfrm>
            <a:prstGeom prst="rect">
              <a:avLst/>
            </a:prstGeom>
            <a:solidFill>
              <a:schemeClr val="bg1">
                <a:lumMod val="75000"/>
              </a:schemeClr>
            </a:solidFill>
            <a:ln w="9525">
              <a:noFill/>
              <a:miter lim="800000"/>
              <a:headEnd/>
              <a:tailEnd/>
            </a:ln>
          </p:spPr>
          <p:txBody>
            <a:bodyPr wrap="none">
              <a:spAutoFit/>
            </a:bodyPr>
            <a:lstStyle/>
            <a:p>
              <a:r>
                <a:rPr lang="es-ES_tradnl" sz="3200" dirty="0">
                  <a:latin typeface="Arial" pitchFamily="34" charset="0"/>
                </a:rPr>
                <a:t>Geosicrónico</a:t>
              </a:r>
            </a:p>
          </p:txBody>
        </p:sp>
        <p:sp>
          <p:nvSpPr>
            <p:cNvPr id="50186" name="Text Box 8"/>
            <p:cNvSpPr txBox="1">
              <a:spLocks noChangeArrowheads="1"/>
            </p:cNvSpPr>
            <p:nvPr/>
          </p:nvSpPr>
          <p:spPr bwMode="auto">
            <a:xfrm>
              <a:off x="2600" y="1835"/>
              <a:ext cx="650" cy="159"/>
            </a:xfrm>
            <a:prstGeom prst="rect">
              <a:avLst/>
            </a:prstGeom>
            <a:solidFill>
              <a:schemeClr val="bg1">
                <a:lumMod val="75000"/>
              </a:schemeClr>
            </a:solidFill>
            <a:ln w="9525">
              <a:noFill/>
              <a:miter lim="800000"/>
              <a:headEnd/>
              <a:tailEnd/>
            </a:ln>
          </p:spPr>
          <p:txBody>
            <a:bodyPr wrap="none">
              <a:spAutoFit/>
            </a:bodyPr>
            <a:lstStyle/>
            <a:p>
              <a:r>
                <a:rPr lang="es-ES_tradnl" sz="3600" dirty="0">
                  <a:latin typeface="Arial" pitchFamily="34" charset="0"/>
                </a:rPr>
                <a:t>36.000 Km.</a:t>
              </a:r>
            </a:p>
          </p:txBody>
        </p:sp>
        <p:sp>
          <p:nvSpPr>
            <p:cNvPr id="50187" name="Text Box 9"/>
            <p:cNvSpPr txBox="1">
              <a:spLocks noChangeArrowheads="1"/>
            </p:cNvSpPr>
            <p:nvPr/>
          </p:nvSpPr>
          <p:spPr bwMode="auto">
            <a:xfrm>
              <a:off x="2433" y="2330"/>
              <a:ext cx="1054" cy="205"/>
            </a:xfrm>
            <a:prstGeom prst="rect">
              <a:avLst/>
            </a:prstGeom>
            <a:solidFill>
              <a:schemeClr val="bg1">
                <a:lumMod val="75000"/>
              </a:schemeClr>
            </a:solidFill>
            <a:ln w="9525">
              <a:noFill/>
              <a:miter lim="800000"/>
              <a:headEnd/>
              <a:tailEnd/>
            </a:ln>
          </p:spPr>
          <p:txBody>
            <a:bodyPr wrap="none">
              <a:spAutoFit/>
            </a:bodyPr>
            <a:lstStyle/>
            <a:p>
              <a:r>
                <a:rPr lang="es-ES_tradnl" sz="2400" b="1" dirty="0">
                  <a:latin typeface="Arial" pitchFamily="34" charset="0"/>
                </a:rPr>
                <a:t>Baja Altura (300 a 600 Km.)</a:t>
              </a:r>
            </a:p>
            <a:p>
              <a:r>
                <a:rPr lang="es-ES_tradnl" sz="2400" b="1" dirty="0">
                  <a:latin typeface="Arial" pitchFamily="34" charset="0"/>
                </a:rPr>
                <a:t>Orbita Geoestacionaria</a:t>
              </a:r>
            </a:p>
          </p:txBody>
        </p:sp>
        <p:sp>
          <p:nvSpPr>
            <p:cNvPr id="50188" name="Line 10"/>
            <p:cNvSpPr>
              <a:spLocks noChangeShapeType="1"/>
            </p:cNvSpPr>
            <p:nvPr/>
          </p:nvSpPr>
          <p:spPr bwMode="auto">
            <a:xfrm flipH="1" flipV="1">
              <a:off x="2483" y="2282"/>
              <a:ext cx="65" cy="118"/>
            </a:xfrm>
            <a:prstGeom prst="line">
              <a:avLst/>
            </a:prstGeom>
            <a:noFill/>
            <a:ln w="9525">
              <a:solidFill>
                <a:schemeClr val="tx1"/>
              </a:solidFill>
              <a:round/>
              <a:headEnd/>
              <a:tailEnd type="triangle" w="med" len="med"/>
            </a:ln>
          </p:spPr>
          <p:txBody>
            <a:bodyPr wrap="none" anchor="ctr"/>
            <a:lstStyle/>
            <a:p>
              <a:endParaRPr lang="es-AR"/>
            </a:p>
          </p:txBody>
        </p:sp>
        <p:sp>
          <p:nvSpPr>
            <p:cNvPr id="50189" name="Line 11"/>
            <p:cNvSpPr>
              <a:spLocks noChangeShapeType="1"/>
            </p:cNvSpPr>
            <p:nvPr/>
          </p:nvSpPr>
          <p:spPr bwMode="auto">
            <a:xfrm flipV="1">
              <a:off x="2184" y="1968"/>
              <a:ext cx="156" cy="192"/>
            </a:xfrm>
            <a:prstGeom prst="line">
              <a:avLst/>
            </a:prstGeom>
            <a:noFill/>
            <a:ln w="9525">
              <a:solidFill>
                <a:schemeClr val="tx1"/>
              </a:solidFill>
              <a:round/>
              <a:headEnd type="triangle" w="med" len="med"/>
              <a:tailEnd type="triangle" w="med" len="med"/>
            </a:ln>
          </p:spPr>
          <p:txBody>
            <a:bodyPr wrap="none" anchor="ctr"/>
            <a:lstStyle/>
            <a:p>
              <a:endParaRPr lang="es-AR"/>
            </a:p>
          </p:txBody>
        </p:sp>
        <p:sp>
          <p:nvSpPr>
            <p:cNvPr id="50190" name="Text Box 12"/>
            <p:cNvSpPr txBox="1">
              <a:spLocks noChangeArrowheads="1"/>
            </p:cNvSpPr>
            <p:nvPr/>
          </p:nvSpPr>
          <p:spPr bwMode="auto">
            <a:xfrm>
              <a:off x="1872" y="1536"/>
              <a:ext cx="47" cy="113"/>
            </a:xfrm>
            <a:prstGeom prst="rect">
              <a:avLst/>
            </a:prstGeom>
            <a:noFill/>
            <a:ln w="9525">
              <a:noFill/>
              <a:miter lim="800000"/>
              <a:headEnd/>
              <a:tailEnd/>
            </a:ln>
          </p:spPr>
          <p:txBody>
            <a:bodyPr wrap="none">
              <a:spAutoFit/>
            </a:bodyPr>
            <a:lstStyle/>
            <a:p>
              <a:endParaRPr lang="es-AR" sz="2400"/>
            </a:p>
          </p:txBody>
        </p:sp>
        <p:sp>
          <p:nvSpPr>
            <p:cNvPr id="50191" name="Line 13"/>
            <p:cNvSpPr>
              <a:spLocks noChangeShapeType="1"/>
            </p:cNvSpPr>
            <p:nvPr/>
          </p:nvSpPr>
          <p:spPr bwMode="auto">
            <a:xfrm>
              <a:off x="2184" y="2160"/>
              <a:ext cx="1716" cy="0"/>
            </a:xfrm>
            <a:prstGeom prst="line">
              <a:avLst/>
            </a:prstGeom>
            <a:noFill/>
            <a:ln w="9525">
              <a:solidFill>
                <a:schemeClr val="tx1"/>
              </a:solidFill>
              <a:round/>
              <a:headEnd type="triangle" w="med" len="med"/>
              <a:tailEnd type="triangle" w="med" len="med"/>
            </a:ln>
          </p:spPr>
          <p:txBody>
            <a:bodyPr wrap="none" anchor="ctr"/>
            <a:lstStyle/>
            <a:p>
              <a:endParaRPr lang="es-AR"/>
            </a:p>
          </p:txBody>
        </p:sp>
      </p:grpSp>
      <p:sp>
        <p:nvSpPr>
          <p:cNvPr id="50180" name="Rectangle 14"/>
          <p:cNvSpPr>
            <a:spLocks noChangeArrowheads="1"/>
          </p:cNvSpPr>
          <p:nvPr/>
        </p:nvSpPr>
        <p:spPr bwMode="auto">
          <a:xfrm>
            <a:off x="0" y="1628800"/>
            <a:ext cx="9144000" cy="0"/>
          </a:xfrm>
          <a:prstGeom prst="rect">
            <a:avLst/>
          </a:prstGeom>
          <a:noFill/>
          <a:ln w="57150" cmpd="thickThin">
            <a:noFill/>
            <a:miter lim="800000"/>
            <a:headEnd/>
            <a:tailEnd/>
          </a:ln>
        </p:spPr>
        <p:txBody>
          <a:bodyPr>
            <a:spAutoFit/>
          </a:bodyPr>
          <a:lstStyle/>
          <a:p>
            <a:endParaRPr lang="es-ES"/>
          </a:p>
        </p:txBody>
      </p:sp>
      <p:pic>
        <p:nvPicPr>
          <p:cNvPr id="50181" name="Picture 15" descr="http://www.nahuelsat.com.ar/espaniol/archivos/galeria/Nahuel_1_icon.gif"/>
          <p:cNvPicPr>
            <a:picLocks noChangeAspect="1" noChangeArrowheads="1"/>
          </p:cNvPicPr>
          <p:nvPr/>
        </p:nvPicPr>
        <p:blipFill>
          <a:blip r:embed="rId3" r:link="rId4" cstate="print"/>
          <a:srcRect/>
          <a:stretch>
            <a:fillRect/>
          </a:stretch>
        </p:blipFill>
        <p:spPr bwMode="auto">
          <a:xfrm>
            <a:off x="6585989" y="4488147"/>
            <a:ext cx="2337218" cy="1823265"/>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ChangeArrowheads="1"/>
          </p:cNvSpPr>
          <p:nvPr/>
        </p:nvSpPr>
        <p:spPr bwMode="auto">
          <a:xfrm>
            <a:off x="467544" y="304800"/>
            <a:ext cx="8352928" cy="1143000"/>
          </a:xfrm>
          <a:prstGeom prst="rect">
            <a:avLst/>
          </a:prstGeom>
          <a:solidFill>
            <a:schemeClr val="bg1">
              <a:lumMod val="20000"/>
              <a:lumOff val="80000"/>
            </a:schemeClr>
          </a:solidFill>
          <a:ln w="76200">
            <a:solidFill>
              <a:schemeClr val="accent2">
                <a:lumMod val="50000"/>
                <a:lumOff val="50000"/>
              </a:schemeClr>
            </a:solidFill>
            <a:miter lim="800000"/>
            <a:headEnd/>
            <a:tailEnd/>
          </a:ln>
          <a:effectLst/>
        </p:spPr>
        <p:txBody>
          <a:bodyPr anchor="ctr"/>
          <a:lstStyle/>
          <a:p>
            <a:pPr algn="ctr"/>
            <a:r>
              <a:rPr lang="es-ES_tradnl" sz="4400" b="1" i="1">
                <a:solidFill>
                  <a:schemeClr val="accent2">
                    <a:lumMod val="75000"/>
                    <a:lumOff val="25000"/>
                  </a:schemeClr>
                </a:solidFill>
                <a:effectLst>
                  <a:outerShdw blurRad="38100" dist="38100" dir="2700000" algn="tl">
                    <a:srgbClr val="000000"/>
                  </a:outerShdw>
                </a:effectLst>
                <a:latin typeface="Arial" charset="0"/>
              </a:rPr>
              <a:t>Vector de Satélites</a:t>
            </a:r>
          </a:p>
        </p:txBody>
      </p:sp>
      <p:grpSp>
        <p:nvGrpSpPr>
          <p:cNvPr id="51203" name="Group 3"/>
          <p:cNvGrpSpPr>
            <a:grpSpLocks/>
          </p:cNvGrpSpPr>
          <p:nvPr/>
        </p:nvGrpSpPr>
        <p:grpSpPr bwMode="auto">
          <a:xfrm>
            <a:off x="2590800" y="1866900"/>
            <a:ext cx="4281488" cy="4038600"/>
            <a:chOff x="1632" y="1176"/>
            <a:chExt cx="2697" cy="2544"/>
          </a:xfrm>
        </p:grpSpPr>
        <p:sp>
          <p:nvSpPr>
            <p:cNvPr id="51210" name="Oval 4"/>
            <p:cNvSpPr>
              <a:spLocks noChangeArrowheads="1"/>
            </p:cNvSpPr>
            <p:nvPr/>
          </p:nvSpPr>
          <p:spPr bwMode="auto">
            <a:xfrm>
              <a:off x="1816" y="1344"/>
              <a:ext cx="2304" cy="2208"/>
            </a:xfrm>
            <a:prstGeom prst="ellipse">
              <a:avLst/>
            </a:prstGeom>
            <a:solidFill>
              <a:schemeClr val="hlink"/>
            </a:solidFill>
            <a:ln w="9525">
              <a:solidFill>
                <a:schemeClr val="accent2">
                  <a:lumMod val="50000"/>
                  <a:lumOff val="50000"/>
                </a:schemeClr>
              </a:solidFill>
              <a:round/>
              <a:headEnd/>
              <a:tailEnd/>
            </a:ln>
          </p:spPr>
          <p:txBody>
            <a:bodyPr wrap="none" anchor="ctr"/>
            <a:lstStyle/>
            <a:p>
              <a:endParaRPr lang="es-ES"/>
            </a:p>
          </p:txBody>
        </p:sp>
        <p:sp>
          <p:nvSpPr>
            <p:cNvPr id="51211" name="Oval 5"/>
            <p:cNvSpPr>
              <a:spLocks noChangeArrowheads="1"/>
            </p:cNvSpPr>
            <p:nvPr/>
          </p:nvSpPr>
          <p:spPr bwMode="auto">
            <a:xfrm>
              <a:off x="1632" y="2424"/>
              <a:ext cx="48" cy="47"/>
            </a:xfrm>
            <a:prstGeom prst="ellipse">
              <a:avLst/>
            </a:prstGeom>
            <a:solidFill>
              <a:srgbClr val="FF0000"/>
            </a:solidFill>
            <a:ln w="9525">
              <a:solidFill>
                <a:schemeClr val="accent2">
                  <a:lumMod val="50000"/>
                  <a:lumOff val="50000"/>
                </a:schemeClr>
              </a:solidFill>
              <a:round/>
              <a:headEnd/>
              <a:tailEnd/>
            </a:ln>
          </p:spPr>
          <p:txBody>
            <a:bodyPr wrap="none" anchor="ctr"/>
            <a:lstStyle/>
            <a:p>
              <a:endParaRPr lang="es-ES"/>
            </a:p>
          </p:txBody>
        </p:sp>
        <p:sp>
          <p:nvSpPr>
            <p:cNvPr id="51212" name="Line 6"/>
            <p:cNvSpPr>
              <a:spLocks noChangeShapeType="1"/>
            </p:cNvSpPr>
            <p:nvPr/>
          </p:nvSpPr>
          <p:spPr bwMode="auto">
            <a:xfrm flipV="1">
              <a:off x="1648" y="1344"/>
              <a:ext cx="656" cy="1096"/>
            </a:xfrm>
            <a:prstGeom prst="line">
              <a:avLst/>
            </a:prstGeom>
            <a:noFill/>
            <a:ln w="9525">
              <a:solidFill>
                <a:schemeClr val="accent2">
                  <a:lumMod val="50000"/>
                  <a:lumOff val="50000"/>
                </a:schemeClr>
              </a:solidFill>
              <a:round/>
              <a:headEnd/>
              <a:tailEnd/>
            </a:ln>
          </p:spPr>
          <p:txBody>
            <a:bodyPr wrap="none" anchor="ctr"/>
            <a:lstStyle/>
            <a:p>
              <a:endParaRPr lang="es-AR"/>
            </a:p>
          </p:txBody>
        </p:sp>
        <p:sp>
          <p:nvSpPr>
            <p:cNvPr id="51213" name="Oval 7"/>
            <p:cNvSpPr>
              <a:spLocks noChangeArrowheads="1"/>
            </p:cNvSpPr>
            <p:nvPr/>
          </p:nvSpPr>
          <p:spPr bwMode="auto">
            <a:xfrm>
              <a:off x="1656" y="1176"/>
              <a:ext cx="2648" cy="2544"/>
            </a:xfrm>
            <a:prstGeom prst="ellipse">
              <a:avLst/>
            </a:prstGeom>
            <a:noFill/>
            <a:ln w="9525">
              <a:solidFill>
                <a:schemeClr val="accent2">
                  <a:lumMod val="50000"/>
                  <a:lumOff val="50000"/>
                </a:schemeClr>
              </a:solidFill>
              <a:round/>
              <a:headEnd/>
              <a:tailEnd/>
            </a:ln>
          </p:spPr>
          <p:txBody>
            <a:bodyPr wrap="none" anchor="ctr"/>
            <a:lstStyle/>
            <a:p>
              <a:endParaRPr lang="es-ES"/>
            </a:p>
          </p:txBody>
        </p:sp>
        <p:sp>
          <p:nvSpPr>
            <p:cNvPr id="51214" name="Oval 8"/>
            <p:cNvSpPr>
              <a:spLocks noChangeArrowheads="1"/>
            </p:cNvSpPr>
            <p:nvPr/>
          </p:nvSpPr>
          <p:spPr bwMode="auto">
            <a:xfrm>
              <a:off x="2280" y="1328"/>
              <a:ext cx="48" cy="48"/>
            </a:xfrm>
            <a:prstGeom prst="ellipse">
              <a:avLst/>
            </a:prstGeom>
            <a:solidFill>
              <a:srgbClr val="FF0000"/>
            </a:solidFill>
            <a:ln w="9525">
              <a:solidFill>
                <a:schemeClr val="accent2">
                  <a:lumMod val="50000"/>
                  <a:lumOff val="50000"/>
                </a:schemeClr>
              </a:solidFill>
              <a:round/>
              <a:headEnd/>
              <a:tailEnd/>
            </a:ln>
          </p:spPr>
          <p:txBody>
            <a:bodyPr wrap="none" anchor="ctr"/>
            <a:lstStyle/>
            <a:p>
              <a:endParaRPr lang="es-ES"/>
            </a:p>
          </p:txBody>
        </p:sp>
        <p:sp>
          <p:nvSpPr>
            <p:cNvPr id="51215" name="Oval 9"/>
            <p:cNvSpPr>
              <a:spLocks noChangeArrowheads="1"/>
            </p:cNvSpPr>
            <p:nvPr/>
          </p:nvSpPr>
          <p:spPr bwMode="auto">
            <a:xfrm>
              <a:off x="3603" y="1317"/>
              <a:ext cx="48" cy="48"/>
            </a:xfrm>
            <a:prstGeom prst="ellipse">
              <a:avLst/>
            </a:prstGeom>
            <a:solidFill>
              <a:srgbClr val="FF0000"/>
            </a:solidFill>
            <a:ln w="9525">
              <a:solidFill>
                <a:schemeClr val="accent2">
                  <a:lumMod val="50000"/>
                  <a:lumOff val="50000"/>
                </a:schemeClr>
              </a:solidFill>
              <a:round/>
              <a:headEnd/>
              <a:tailEnd/>
            </a:ln>
          </p:spPr>
          <p:txBody>
            <a:bodyPr wrap="none" anchor="ctr"/>
            <a:lstStyle/>
            <a:p>
              <a:endParaRPr lang="es-ES"/>
            </a:p>
          </p:txBody>
        </p:sp>
        <p:sp>
          <p:nvSpPr>
            <p:cNvPr id="51216" name="Line 10"/>
            <p:cNvSpPr>
              <a:spLocks noChangeShapeType="1"/>
            </p:cNvSpPr>
            <p:nvPr/>
          </p:nvSpPr>
          <p:spPr bwMode="auto">
            <a:xfrm>
              <a:off x="2304" y="1344"/>
              <a:ext cx="1344" cy="0"/>
            </a:xfrm>
            <a:prstGeom prst="line">
              <a:avLst/>
            </a:prstGeom>
            <a:noFill/>
            <a:ln w="9525">
              <a:solidFill>
                <a:schemeClr val="accent2">
                  <a:lumMod val="50000"/>
                  <a:lumOff val="50000"/>
                </a:schemeClr>
              </a:solidFill>
              <a:round/>
              <a:headEnd/>
              <a:tailEnd/>
            </a:ln>
          </p:spPr>
          <p:txBody>
            <a:bodyPr wrap="none" anchor="ctr"/>
            <a:lstStyle/>
            <a:p>
              <a:endParaRPr lang="es-AR"/>
            </a:p>
          </p:txBody>
        </p:sp>
        <p:sp>
          <p:nvSpPr>
            <p:cNvPr id="51217" name="Oval 11"/>
            <p:cNvSpPr>
              <a:spLocks noChangeArrowheads="1"/>
            </p:cNvSpPr>
            <p:nvPr/>
          </p:nvSpPr>
          <p:spPr bwMode="auto">
            <a:xfrm>
              <a:off x="2307" y="3531"/>
              <a:ext cx="48" cy="48"/>
            </a:xfrm>
            <a:prstGeom prst="ellipse">
              <a:avLst/>
            </a:prstGeom>
            <a:solidFill>
              <a:srgbClr val="FF0000"/>
            </a:solidFill>
            <a:ln w="9525">
              <a:solidFill>
                <a:schemeClr val="accent2">
                  <a:lumMod val="50000"/>
                  <a:lumOff val="50000"/>
                </a:schemeClr>
              </a:solidFill>
              <a:round/>
              <a:headEnd/>
              <a:tailEnd/>
            </a:ln>
          </p:spPr>
          <p:txBody>
            <a:bodyPr wrap="none" anchor="ctr"/>
            <a:lstStyle/>
            <a:p>
              <a:endParaRPr lang="es-ES"/>
            </a:p>
          </p:txBody>
        </p:sp>
        <p:sp>
          <p:nvSpPr>
            <p:cNvPr id="51218" name="Line 12"/>
            <p:cNvSpPr>
              <a:spLocks noChangeShapeType="1"/>
            </p:cNvSpPr>
            <p:nvPr/>
          </p:nvSpPr>
          <p:spPr bwMode="auto">
            <a:xfrm>
              <a:off x="3600" y="1344"/>
              <a:ext cx="714" cy="1092"/>
            </a:xfrm>
            <a:prstGeom prst="line">
              <a:avLst/>
            </a:prstGeom>
            <a:noFill/>
            <a:ln w="9525">
              <a:solidFill>
                <a:schemeClr val="accent2">
                  <a:lumMod val="50000"/>
                  <a:lumOff val="50000"/>
                </a:schemeClr>
              </a:solidFill>
              <a:round/>
              <a:headEnd/>
              <a:tailEnd/>
            </a:ln>
          </p:spPr>
          <p:txBody>
            <a:bodyPr wrap="none" anchor="ctr"/>
            <a:lstStyle/>
            <a:p>
              <a:endParaRPr lang="es-AR"/>
            </a:p>
          </p:txBody>
        </p:sp>
        <p:sp>
          <p:nvSpPr>
            <p:cNvPr id="51219" name="Oval 13"/>
            <p:cNvSpPr>
              <a:spLocks noChangeArrowheads="1"/>
            </p:cNvSpPr>
            <p:nvPr/>
          </p:nvSpPr>
          <p:spPr bwMode="auto">
            <a:xfrm>
              <a:off x="4281" y="2406"/>
              <a:ext cx="48" cy="48"/>
            </a:xfrm>
            <a:prstGeom prst="ellipse">
              <a:avLst/>
            </a:prstGeom>
            <a:solidFill>
              <a:srgbClr val="FF0000"/>
            </a:solidFill>
            <a:ln w="9525">
              <a:solidFill>
                <a:schemeClr val="accent2">
                  <a:lumMod val="50000"/>
                  <a:lumOff val="50000"/>
                </a:schemeClr>
              </a:solidFill>
              <a:round/>
              <a:headEnd/>
              <a:tailEnd/>
            </a:ln>
          </p:spPr>
          <p:txBody>
            <a:bodyPr wrap="none" anchor="ctr"/>
            <a:lstStyle/>
            <a:p>
              <a:endParaRPr lang="es-ES"/>
            </a:p>
          </p:txBody>
        </p:sp>
        <p:sp>
          <p:nvSpPr>
            <p:cNvPr id="51220" name="Line 14"/>
            <p:cNvSpPr>
              <a:spLocks noChangeShapeType="1"/>
            </p:cNvSpPr>
            <p:nvPr/>
          </p:nvSpPr>
          <p:spPr bwMode="auto">
            <a:xfrm flipH="1">
              <a:off x="3594" y="2448"/>
              <a:ext cx="726" cy="1122"/>
            </a:xfrm>
            <a:prstGeom prst="line">
              <a:avLst/>
            </a:prstGeom>
            <a:noFill/>
            <a:ln w="9525">
              <a:solidFill>
                <a:schemeClr val="accent2">
                  <a:lumMod val="50000"/>
                  <a:lumOff val="50000"/>
                </a:schemeClr>
              </a:solidFill>
              <a:round/>
              <a:headEnd/>
              <a:tailEnd/>
            </a:ln>
          </p:spPr>
          <p:txBody>
            <a:bodyPr wrap="none" anchor="ctr"/>
            <a:lstStyle/>
            <a:p>
              <a:endParaRPr lang="es-AR"/>
            </a:p>
          </p:txBody>
        </p:sp>
        <p:sp>
          <p:nvSpPr>
            <p:cNvPr id="51221" name="Oval 15"/>
            <p:cNvSpPr>
              <a:spLocks noChangeArrowheads="1"/>
            </p:cNvSpPr>
            <p:nvPr/>
          </p:nvSpPr>
          <p:spPr bwMode="auto">
            <a:xfrm>
              <a:off x="3576" y="3540"/>
              <a:ext cx="48" cy="48"/>
            </a:xfrm>
            <a:prstGeom prst="ellipse">
              <a:avLst/>
            </a:prstGeom>
            <a:solidFill>
              <a:srgbClr val="FF0000"/>
            </a:solidFill>
            <a:ln w="9525">
              <a:solidFill>
                <a:schemeClr val="accent2">
                  <a:lumMod val="50000"/>
                  <a:lumOff val="50000"/>
                </a:schemeClr>
              </a:solidFill>
              <a:round/>
              <a:headEnd/>
              <a:tailEnd/>
            </a:ln>
          </p:spPr>
          <p:txBody>
            <a:bodyPr wrap="none" anchor="ctr"/>
            <a:lstStyle/>
            <a:p>
              <a:endParaRPr lang="es-ES"/>
            </a:p>
          </p:txBody>
        </p:sp>
        <p:sp>
          <p:nvSpPr>
            <p:cNvPr id="51222" name="Line 16"/>
            <p:cNvSpPr>
              <a:spLocks noChangeShapeType="1"/>
            </p:cNvSpPr>
            <p:nvPr/>
          </p:nvSpPr>
          <p:spPr bwMode="auto">
            <a:xfrm flipH="1">
              <a:off x="2322" y="3552"/>
              <a:ext cx="1278" cy="3"/>
            </a:xfrm>
            <a:prstGeom prst="line">
              <a:avLst/>
            </a:prstGeom>
            <a:noFill/>
            <a:ln w="9525">
              <a:solidFill>
                <a:schemeClr val="accent2">
                  <a:lumMod val="50000"/>
                  <a:lumOff val="50000"/>
                </a:schemeClr>
              </a:solidFill>
              <a:round/>
              <a:headEnd/>
              <a:tailEnd/>
            </a:ln>
          </p:spPr>
          <p:txBody>
            <a:bodyPr wrap="none" anchor="ctr"/>
            <a:lstStyle/>
            <a:p>
              <a:endParaRPr lang="es-AR"/>
            </a:p>
          </p:txBody>
        </p:sp>
        <p:sp>
          <p:nvSpPr>
            <p:cNvPr id="51223" name="Line 17"/>
            <p:cNvSpPr>
              <a:spLocks noChangeShapeType="1"/>
            </p:cNvSpPr>
            <p:nvPr/>
          </p:nvSpPr>
          <p:spPr bwMode="auto">
            <a:xfrm flipH="1" flipV="1">
              <a:off x="1644" y="2463"/>
              <a:ext cx="660" cy="1089"/>
            </a:xfrm>
            <a:prstGeom prst="line">
              <a:avLst/>
            </a:prstGeom>
            <a:noFill/>
            <a:ln w="9525">
              <a:solidFill>
                <a:schemeClr val="accent2">
                  <a:lumMod val="50000"/>
                  <a:lumOff val="50000"/>
                </a:schemeClr>
              </a:solidFill>
              <a:round/>
              <a:headEnd/>
              <a:tailEnd/>
            </a:ln>
          </p:spPr>
          <p:txBody>
            <a:bodyPr wrap="none" anchor="ctr"/>
            <a:lstStyle/>
            <a:p>
              <a:endParaRPr lang="es-AR"/>
            </a:p>
          </p:txBody>
        </p:sp>
      </p:grpSp>
      <p:sp>
        <p:nvSpPr>
          <p:cNvPr id="51204" name="Text Box 18"/>
          <p:cNvSpPr txBox="1">
            <a:spLocks noChangeArrowheads="1"/>
          </p:cNvSpPr>
          <p:nvPr/>
        </p:nvSpPr>
        <p:spPr bwMode="auto">
          <a:xfrm>
            <a:off x="3870325" y="5984875"/>
            <a:ext cx="184150" cy="457200"/>
          </a:xfrm>
          <a:prstGeom prst="rect">
            <a:avLst/>
          </a:prstGeom>
          <a:noFill/>
          <a:ln w="9525">
            <a:noFill/>
            <a:miter lim="800000"/>
            <a:headEnd/>
            <a:tailEnd/>
          </a:ln>
        </p:spPr>
        <p:txBody>
          <a:bodyPr wrap="none">
            <a:spAutoFit/>
          </a:bodyPr>
          <a:lstStyle/>
          <a:p>
            <a:endParaRPr lang="es-AR" sz="2400"/>
          </a:p>
        </p:txBody>
      </p:sp>
      <p:sp>
        <p:nvSpPr>
          <p:cNvPr id="143379" name="Text Box 19"/>
          <p:cNvSpPr txBox="1">
            <a:spLocks noChangeArrowheads="1"/>
          </p:cNvSpPr>
          <p:nvPr/>
        </p:nvSpPr>
        <p:spPr bwMode="auto">
          <a:xfrm>
            <a:off x="4098925" y="3613150"/>
            <a:ext cx="1204913" cy="457200"/>
          </a:xfrm>
          <a:prstGeom prst="rect">
            <a:avLst/>
          </a:prstGeom>
          <a:noFill/>
          <a:ln w="9525">
            <a:noFill/>
            <a:miter lim="800000"/>
            <a:headEnd/>
            <a:tailEnd/>
          </a:ln>
          <a:effectLst/>
        </p:spPr>
        <p:txBody>
          <a:bodyPr wrap="none">
            <a:spAutoFit/>
          </a:bodyPr>
          <a:lstStyle/>
          <a:p>
            <a:pPr>
              <a:defRPr/>
            </a:pPr>
            <a:r>
              <a:rPr lang="es-ES_tradnl" sz="2400" b="1" i="1" u="sng">
                <a:effectLst>
                  <a:outerShdw blurRad="38100" dist="38100" dir="2700000" algn="tl">
                    <a:srgbClr val="000000"/>
                  </a:outerShdw>
                </a:effectLst>
                <a:latin typeface="Verdana" pitchFamily="34" charset="0"/>
              </a:rPr>
              <a:t>Tierra</a:t>
            </a:r>
          </a:p>
        </p:txBody>
      </p:sp>
      <p:sp>
        <p:nvSpPr>
          <p:cNvPr id="51206" name="Text Box 20"/>
          <p:cNvSpPr txBox="1">
            <a:spLocks noChangeArrowheads="1"/>
          </p:cNvSpPr>
          <p:nvPr/>
        </p:nvSpPr>
        <p:spPr bwMode="auto">
          <a:xfrm>
            <a:off x="6012160" y="1480857"/>
            <a:ext cx="2949575" cy="457200"/>
          </a:xfrm>
          <a:prstGeom prst="rect">
            <a:avLst/>
          </a:prstGeom>
          <a:solidFill>
            <a:schemeClr val="bg1">
              <a:lumMod val="75000"/>
            </a:schemeClr>
          </a:solidFill>
          <a:ln w="9525">
            <a:noFill/>
            <a:miter lim="800000"/>
            <a:headEnd/>
            <a:tailEnd/>
          </a:ln>
        </p:spPr>
        <p:txBody>
          <a:bodyPr wrap="none">
            <a:spAutoFit/>
          </a:bodyPr>
          <a:lstStyle/>
          <a:p>
            <a:r>
              <a:rPr lang="es-ES_tradnl" sz="2400" dirty="0">
                <a:latin typeface="Verdana" pitchFamily="34" charset="0"/>
              </a:rPr>
              <a:t>Orbita a 600 Km..</a:t>
            </a:r>
          </a:p>
        </p:txBody>
      </p:sp>
      <p:sp>
        <p:nvSpPr>
          <p:cNvPr id="51207" name="Line 21"/>
          <p:cNvSpPr>
            <a:spLocks noChangeShapeType="1"/>
          </p:cNvSpPr>
          <p:nvPr/>
        </p:nvSpPr>
        <p:spPr bwMode="auto">
          <a:xfrm flipH="1">
            <a:off x="6400800" y="1981200"/>
            <a:ext cx="1295400" cy="685800"/>
          </a:xfrm>
          <a:prstGeom prst="line">
            <a:avLst/>
          </a:prstGeom>
          <a:noFill/>
          <a:ln w="76200">
            <a:solidFill>
              <a:schemeClr val="tx1"/>
            </a:solidFill>
            <a:round/>
            <a:headEnd/>
            <a:tailEnd type="triangle" w="med" len="med"/>
          </a:ln>
        </p:spPr>
        <p:txBody>
          <a:bodyPr wrap="none" anchor="ctr"/>
          <a:lstStyle/>
          <a:p>
            <a:endParaRPr lang="es-AR"/>
          </a:p>
        </p:txBody>
      </p:sp>
      <p:sp>
        <p:nvSpPr>
          <p:cNvPr id="143382" name="Rectangle 22"/>
          <p:cNvSpPr>
            <a:spLocks noChangeArrowheads="1"/>
          </p:cNvSpPr>
          <p:nvPr/>
        </p:nvSpPr>
        <p:spPr bwMode="auto">
          <a:xfrm>
            <a:off x="0" y="2921000"/>
            <a:ext cx="9144000" cy="1017588"/>
          </a:xfrm>
          <a:prstGeom prst="rect">
            <a:avLst/>
          </a:prstGeom>
          <a:noFill/>
          <a:ln w="57150" cmpd="thickThin">
            <a:noFill/>
            <a:miter lim="800000"/>
            <a:headEnd/>
            <a:tailEnd/>
          </a:ln>
          <a:effectLst/>
        </p:spPr>
        <p:txBody>
          <a:bodyPr>
            <a:spAutoFit/>
          </a:bodyPr>
          <a:lstStyle/>
          <a:p>
            <a:pPr eaLnBrk="1" hangingPunct="1">
              <a:lnSpc>
                <a:spcPct val="90000"/>
              </a:lnSpc>
              <a:spcBef>
                <a:spcPct val="20000"/>
              </a:spcBef>
              <a:buFontTx/>
              <a:buChar char="•"/>
              <a:defRPr/>
            </a:pPr>
            <a:endParaRPr lang="es-ES_tradnl" sz="3200" b="1" i="1">
              <a:effectLst>
                <a:outerShdw blurRad="38100" dist="38100" dir="2700000" algn="tl">
                  <a:srgbClr val="000000"/>
                </a:outerShdw>
              </a:effectLst>
              <a:latin typeface="Arial" charset="0"/>
            </a:endParaRPr>
          </a:p>
          <a:p>
            <a:pPr>
              <a:defRPr/>
            </a:pPr>
            <a:endParaRPr lang="es-ES_tradnl" sz="3200" b="1" i="1">
              <a:effectLst>
                <a:outerShdw blurRad="38100" dist="38100" dir="2700000" algn="tl">
                  <a:srgbClr val="000000"/>
                </a:outerShdw>
              </a:effectLst>
              <a:latin typeface="Arial" charset="0"/>
              <a:sym typeface="Wingdings 3" pitchFamily="18" charset="2"/>
            </a:endParaRPr>
          </a:p>
        </p:txBody>
      </p:sp>
      <p:sp>
        <p:nvSpPr>
          <p:cNvPr id="51209" name="Rectangle 23"/>
          <p:cNvSpPr>
            <a:spLocks noChangeArrowheads="1"/>
          </p:cNvSpPr>
          <p:nvPr/>
        </p:nvSpPr>
        <p:spPr bwMode="auto">
          <a:xfrm>
            <a:off x="0" y="6070600"/>
            <a:ext cx="9144000" cy="533400"/>
          </a:xfrm>
          <a:prstGeom prst="rect">
            <a:avLst/>
          </a:prstGeom>
          <a:noFill/>
          <a:ln w="57150" cmpd="thickThin">
            <a:noFill/>
            <a:miter lim="800000"/>
            <a:headEnd/>
            <a:tailEnd/>
          </a:ln>
        </p:spPr>
        <p:txBody>
          <a:bodyPr>
            <a:spAutoFit/>
          </a:bodyPr>
          <a:lstStyle/>
          <a:p>
            <a:endParaRPr lang="es-E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a:xfrm>
            <a:off x="457200" y="609600"/>
            <a:ext cx="8229600" cy="1600200"/>
          </a:xfrm>
          <a:solidFill>
            <a:schemeClr val="accent2">
              <a:lumMod val="10000"/>
              <a:lumOff val="90000"/>
            </a:schemeClr>
          </a:solidFill>
          <a:ln w="76200">
            <a:solidFill>
              <a:schemeClr val="accent2">
                <a:lumMod val="50000"/>
                <a:lumOff val="50000"/>
              </a:schemeClr>
            </a:solidFill>
          </a:ln>
        </p:spPr>
        <p:txBody>
          <a:bodyPr/>
          <a:lstStyle/>
          <a:p>
            <a:pPr>
              <a:defRPr/>
            </a:pPr>
            <a:r>
              <a:rPr lang="es-ES_tradnl" sz="4000" i="1">
                <a:solidFill>
                  <a:schemeClr val="accent2">
                    <a:lumMod val="50000"/>
                    <a:lumOff val="50000"/>
                  </a:schemeClr>
                </a:solidFill>
                <a:effectLst>
                  <a:outerShdw blurRad="38100" dist="38100" dir="2700000" algn="tl">
                    <a:srgbClr val="000000"/>
                  </a:outerShdw>
                </a:effectLst>
                <a:latin typeface="Tahoma" pitchFamily="34" charset="0"/>
              </a:rPr>
              <a:t>Medios Físicos de Transmisión</a:t>
            </a:r>
            <a:br>
              <a:rPr lang="es-ES_tradnl" sz="4000" i="1">
                <a:solidFill>
                  <a:schemeClr val="accent2">
                    <a:lumMod val="50000"/>
                    <a:lumOff val="50000"/>
                  </a:schemeClr>
                </a:solidFill>
                <a:effectLst>
                  <a:outerShdw blurRad="38100" dist="38100" dir="2700000" algn="tl">
                    <a:srgbClr val="000000"/>
                  </a:outerShdw>
                </a:effectLst>
                <a:latin typeface="Tahoma" pitchFamily="34" charset="0"/>
              </a:rPr>
            </a:br>
            <a:r>
              <a:rPr lang="es-ES_tradnl" sz="4000" i="1">
                <a:solidFill>
                  <a:schemeClr val="accent2">
                    <a:lumMod val="50000"/>
                    <a:lumOff val="50000"/>
                  </a:schemeClr>
                </a:solidFill>
                <a:effectLst>
                  <a:outerShdw blurRad="38100" dist="38100" dir="2700000" algn="tl">
                    <a:srgbClr val="000000"/>
                  </a:outerShdw>
                </a:effectLst>
                <a:latin typeface="Tahoma" pitchFamily="34" charset="0"/>
              </a:rPr>
              <a:t>Satélite geoestacionario</a:t>
            </a:r>
          </a:p>
        </p:txBody>
      </p:sp>
      <p:graphicFrame>
        <p:nvGraphicFramePr>
          <p:cNvPr id="6146" name="Object 42"/>
          <p:cNvGraphicFramePr>
            <a:graphicFrameLocks noChangeAspect="1"/>
          </p:cNvGraphicFramePr>
          <p:nvPr>
            <p:extLst>
              <p:ext uri="{D42A27DB-BD31-4B8C-83A1-F6EECF244321}">
                <p14:modId xmlns:p14="http://schemas.microsoft.com/office/powerpoint/2010/main" val="4065226148"/>
              </p:ext>
            </p:extLst>
          </p:nvPr>
        </p:nvGraphicFramePr>
        <p:xfrm>
          <a:off x="381000" y="2667000"/>
          <a:ext cx="8458200" cy="3243263"/>
        </p:xfrm>
        <a:graphic>
          <a:graphicData uri="http://schemas.openxmlformats.org/presentationml/2006/ole">
            <mc:AlternateContent xmlns:mc="http://schemas.openxmlformats.org/markup-compatibility/2006">
              <mc:Choice xmlns:v="urn:schemas-microsoft-com:vml" Requires="v">
                <p:oleObj spid="_x0000_s7181" name="Imagen de mapa de bits" r:id="rId4" imgW="4371429" imgH="1676634" progId="PBrush">
                  <p:embed/>
                </p:oleObj>
              </mc:Choice>
              <mc:Fallback>
                <p:oleObj name="Imagen de mapa de bits" r:id="rId4" imgW="4371429" imgH="1676634" progId="PBrush">
                  <p:embed/>
                  <p:pic>
                    <p:nvPicPr>
                      <p:cNvPr id="0" name="Object 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2667000"/>
                        <a:ext cx="8458200" cy="3243263"/>
                      </a:xfrm>
                      <a:prstGeom prst="rect">
                        <a:avLst/>
                      </a:prstGeom>
                      <a:noFill/>
                      <a:ln w="76200">
                        <a:solidFill>
                          <a:schemeClr val="accent2">
                            <a:lumMod val="50000"/>
                            <a:lumOff val="50000"/>
                          </a:schemeClr>
                        </a:solidFill>
                        <a:miter lim="800000"/>
                        <a:headEnd/>
                        <a:tailEnd/>
                      </a:ln>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rrowheads="1"/>
          </p:cNvSpPr>
          <p:nvPr>
            <p:ph type="title"/>
          </p:nvPr>
        </p:nvSpPr>
        <p:spPr>
          <a:xfrm>
            <a:off x="323850" y="0"/>
            <a:ext cx="8510588" cy="1214438"/>
          </a:xfrm>
          <a:solidFill>
            <a:schemeClr val="accent2">
              <a:lumMod val="10000"/>
              <a:lumOff val="90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 sz="4000" i="1" dirty="0">
                <a:solidFill>
                  <a:schemeClr val="accent2">
                    <a:lumMod val="50000"/>
                    <a:lumOff val="50000"/>
                  </a:schemeClr>
                </a:solidFill>
                <a:effectLst>
                  <a:outerShdw blurRad="38100" dist="38100" dir="2700000" algn="tl">
                    <a:srgbClr val="000000"/>
                  </a:outerShdw>
                </a:effectLst>
                <a:latin typeface="Tahoma" pitchFamily="34" charset="0"/>
              </a:rPr>
              <a:t>BANDAS DE FRECUENCIAS </a:t>
            </a:r>
          </a:p>
        </p:txBody>
      </p:sp>
      <p:graphicFrame>
        <p:nvGraphicFramePr>
          <p:cNvPr id="240837" name="Group 197"/>
          <p:cNvGraphicFramePr>
            <a:graphicFrameLocks noGrp="1"/>
          </p:cNvGraphicFramePr>
          <p:nvPr>
            <p:ph idx="1"/>
            <p:extLst>
              <p:ext uri="{D42A27DB-BD31-4B8C-83A1-F6EECF244321}">
                <p14:modId xmlns:p14="http://schemas.microsoft.com/office/powerpoint/2010/main" val="2644519014"/>
              </p:ext>
            </p:extLst>
          </p:nvPr>
        </p:nvGraphicFramePr>
        <p:xfrm>
          <a:off x="179512" y="1341438"/>
          <a:ext cx="8685088" cy="5852160"/>
        </p:xfrm>
        <a:graphic>
          <a:graphicData uri="http://schemas.openxmlformats.org/drawingml/2006/table">
            <a:tbl>
              <a:tblPr/>
              <a:tblGrid>
                <a:gridCol w="2171273">
                  <a:extLst>
                    <a:ext uri="{9D8B030D-6E8A-4147-A177-3AD203B41FA5}">
                      <a16:colId xmlns:a16="http://schemas.microsoft.com/office/drawing/2014/main" val="20000"/>
                    </a:ext>
                  </a:extLst>
                </a:gridCol>
                <a:gridCol w="2171271">
                  <a:extLst>
                    <a:ext uri="{9D8B030D-6E8A-4147-A177-3AD203B41FA5}">
                      <a16:colId xmlns:a16="http://schemas.microsoft.com/office/drawing/2014/main" val="20001"/>
                    </a:ext>
                  </a:extLst>
                </a:gridCol>
                <a:gridCol w="2171273">
                  <a:extLst>
                    <a:ext uri="{9D8B030D-6E8A-4147-A177-3AD203B41FA5}">
                      <a16:colId xmlns:a16="http://schemas.microsoft.com/office/drawing/2014/main" val="20002"/>
                    </a:ext>
                  </a:extLst>
                </a:gridCol>
                <a:gridCol w="2171271">
                  <a:extLst>
                    <a:ext uri="{9D8B030D-6E8A-4147-A177-3AD203B41FA5}">
                      <a16:colId xmlns:a16="http://schemas.microsoft.com/office/drawing/2014/main" val="20003"/>
                    </a:ext>
                  </a:extLst>
                </a:gridCol>
              </a:tblGrid>
              <a:tr h="968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dirty="0">
                          <a:ln>
                            <a:noFill/>
                          </a:ln>
                          <a:solidFill>
                            <a:schemeClr val="tx1"/>
                          </a:solidFill>
                          <a:effectLst/>
                          <a:latin typeface="Verdana" pitchFamily="34" charset="0"/>
                          <a:ea typeface="Times New Roman" pitchFamily="18" charset="0"/>
                          <a:cs typeface="Verdana-Bold"/>
                        </a:rPr>
                        <a:t>Banda </a:t>
                      </a:r>
                      <a:endParaRPr kumimoji="0" lang="es-ES" sz="2000" b="0" i="0" u="none" strike="noStrike" cap="none" normalizeH="0" baseline="0" dirty="0">
                        <a:ln>
                          <a:noFill/>
                        </a:ln>
                        <a:solidFill>
                          <a:schemeClr val="tx1"/>
                        </a:solidFill>
                        <a:effectLst/>
                        <a:latin typeface="Times New Roman" pitchFamily="18" charset="0"/>
                        <a:ea typeface="Times New Roman" pitchFamily="18" charset="0"/>
                        <a:cs typeface="Verdana-Bold"/>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lumMod val="50000"/>
                        <a:lumOff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dirty="0">
                          <a:ln>
                            <a:noFill/>
                          </a:ln>
                          <a:solidFill>
                            <a:schemeClr val="tx1"/>
                          </a:solidFill>
                          <a:effectLst/>
                          <a:latin typeface="Verdana" pitchFamily="34" charset="0"/>
                          <a:ea typeface="Times New Roman" pitchFamily="18" charset="0"/>
                          <a:cs typeface="Verdana-Bold"/>
                        </a:rPr>
                        <a:t>Enlace ascendente (GHz) </a:t>
                      </a:r>
                      <a:endParaRPr kumimoji="0" lang="es-ES" sz="2000" b="0" i="0" u="none" strike="noStrike" cap="none" normalizeH="0" baseline="0" dirty="0">
                        <a:ln>
                          <a:noFill/>
                        </a:ln>
                        <a:solidFill>
                          <a:schemeClr val="tx1"/>
                        </a:solidFill>
                        <a:effectLst/>
                        <a:latin typeface="Times New Roman" pitchFamily="18" charset="0"/>
                        <a:ea typeface="Times New Roman" pitchFamily="18" charset="0"/>
                        <a:cs typeface="Verdana-Bold"/>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lumMod val="50000"/>
                        <a:lumOff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dirty="0">
                          <a:ln>
                            <a:noFill/>
                          </a:ln>
                          <a:solidFill>
                            <a:schemeClr val="tx1"/>
                          </a:solidFill>
                          <a:effectLst/>
                          <a:latin typeface="Verdana" pitchFamily="34" charset="0"/>
                          <a:ea typeface="Times New Roman" pitchFamily="18" charset="0"/>
                          <a:cs typeface="Verdana-Bold"/>
                        </a:rPr>
                        <a:t>Enlace descendente (GHz) </a:t>
                      </a:r>
                      <a:endParaRPr kumimoji="0" lang="es-ES" sz="2000" b="0" i="0" u="none" strike="noStrike" cap="none" normalizeH="0" baseline="0" dirty="0">
                        <a:ln>
                          <a:noFill/>
                        </a:ln>
                        <a:solidFill>
                          <a:schemeClr val="tx1"/>
                        </a:solidFill>
                        <a:effectLst/>
                        <a:latin typeface="Times New Roman" pitchFamily="18" charset="0"/>
                        <a:ea typeface="Times New Roman" pitchFamily="18" charset="0"/>
                        <a:cs typeface="Verdana-Bold"/>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lumMod val="50000"/>
                        <a:lumOff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dirty="0">
                          <a:ln>
                            <a:noFill/>
                          </a:ln>
                          <a:solidFill>
                            <a:schemeClr val="tx1"/>
                          </a:solidFill>
                          <a:effectLst/>
                          <a:latin typeface="Verdana" pitchFamily="34" charset="0"/>
                          <a:ea typeface="Times New Roman" pitchFamily="18" charset="0"/>
                          <a:cs typeface="Verdana-Bold"/>
                        </a:rPr>
                        <a:t>Servicio </a:t>
                      </a:r>
                      <a:endParaRPr kumimoji="0" lang="es-ES" sz="2000" b="0" i="0" u="none" strike="noStrike" cap="none" normalizeH="0" baseline="0" dirty="0">
                        <a:ln>
                          <a:noFill/>
                        </a:ln>
                        <a:solidFill>
                          <a:schemeClr val="tx1"/>
                        </a:solidFill>
                        <a:effectLst/>
                        <a:latin typeface="Times New Roman" pitchFamily="18" charset="0"/>
                        <a:ea typeface="Times New Roman" pitchFamily="18" charset="0"/>
                        <a:cs typeface="Verdana-Bold"/>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lumMod val="50000"/>
                        <a:lumOff val="50000"/>
                      </a:schemeClr>
                    </a:solidFill>
                  </a:tcPr>
                </a:tc>
                <a:extLst>
                  <a:ext uri="{0D108BD9-81ED-4DB2-BD59-A6C34878D82A}">
                    <a16:rowId xmlns:a16="http://schemas.microsoft.com/office/drawing/2014/main" val="10000"/>
                  </a:ext>
                </a:extLst>
              </a:tr>
              <a:tr h="6905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cap="none" normalizeH="0" baseline="0" dirty="0">
                          <a:ln>
                            <a:noFill/>
                          </a:ln>
                          <a:solidFill>
                            <a:schemeClr val="tx1"/>
                          </a:solidFill>
                          <a:effectLst/>
                          <a:latin typeface="Verdana-Bold"/>
                          <a:ea typeface="Times New Roman" pitchFamily="18" charset="0"/>
                          <a:cs typeface="Verdana" pitchFamily="34" charset="0"/>
                        </a:rPr>
                        <a:t>C: 6/4 GHz </a:t>
                      </a:r>
                      <a:endParaRPr kumimoji="0" lang="es-ES" sz="2400" b="0" i="0" u="none" strike="noStrike" cap="none" normalizeH="0" baseline="0" dirty="0">
                        <a:ln>
                          <a:noFill/>
                        </a:ln>
                        <a:solidFill>
                          <a:schemeClr val="tx1"/>
                        </a:solidFill>
                        <a:effectLst/>
                        <a:latin typeface="Times New Roman" pitchFamily="18" charset="0"/>
                        <a:ea typeface="Times New Roman" pitchFamily="18" charset="0"/>
                        <a:cs typeface="Verdana"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cap="none" normalizeH="0" baseline="0">
                          <a:ln>
                            <a:noFill/>
                          </a:ln>
                          <a:solidFill>
                            <a:schemeClr val="tx1"/>
                          </a:solidFill>
                          <a:effectLst/>
                          <a:latin typeface="Verdana-Bold"/>
                          <a:ea typeface="Times New Roman" pitchFamily="18" charset="0"/>
                          <a:cs typeface="Verdana" pitchFamily="34" charset="0"/>
                        </a:rPr>
                        <a:t>5,925 – 6,425 (500 MHz) </a:t>
                      </a:r>
                      <a:endParaRPr kumimoji="0" lang="es-ES" sz="2400" b="0" i="0" u="none" strike="noStrike" cap="none" normalizeH="0" baseline="0">
                        <a:ln>
                          <a:noFill/>
                        </a:ln>
                        <a:solidFill>
                          <a:schemeClr val="tx1"/>
                        </a:solidFill>
                        <a:effectLst/>
                        <a:latin typeface="Times New Roman" pitchFamily="18" charset="0"/>
                        <a:ea typeface="Times New Roman" pitchFamily="18" charset="0"/>
                        <a:cs typeface="Verdana"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cap="none" normalizeH="0" baseline="0" dirty="0">
                          <a:ln>
                            <a:noFill/>
                          </a:ln>
                          <a:solidFill>
                            <a:schemeClr val="tx1"/>
                          </a:solidFill>
                          <a:effectLst/>
                          <a:latin typeface="Verdana-Bold"/>
                          <a:ea typeface="Times New Roman" pitchFamily="18" charset="0"/>
                          <a:cs typeface="Verdana" pitchFamily="34" charset="0"/>
                        </a:rPr>
                        <a:t>3,700 – 4,200 (500 MHz) </a:t>
                      </a:r>
                      <a:endParaRPr kumimoji="0" lang="es-ES" sz="2400" b="0" i="0" u="none" strike="noStrike" cap="none" normalizeH="0" baseline="0" dirty="0">
                        <a:ln>
                          <a:noFill/>
                        </a:ln>
                        <a:solidFill>
                          <a:schemeClr val="tx1"/>
                        </a:solidFill>
                        <a:effectLst/>
                        <a:latin typeface="Times New Roman" pitchFamily="18" charset="0"/>
                        <a:ea typeface="Times New Roman" pitchFamily="18" charset="0"/>
                        <a:cs typeface="Verdana"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cap="none" normalizeH="0" baseline="0" dirty="0" err="1">
                          <a:ln>
                            <a:noFill/>
                          </a:ln>
                          <a:solidFill>
                            <a:schemeClr val="tx1"/>
                          </a:solidFill>
                          <a:effectLst/>
                          <a:latin typeface="Verdana-Bold"/>
                          <a:ea typeface="Times New Roman" pitchFamily="18" charset="0"/>
                          <a:cs typeface="Verdana" pitchFamily="34" charset="0"/>
                        </a:rPr>
                        <a:t>FSS</a:t>
                      </a:r>
                      <a:r>
                        <a:rPr kumimoji="0" lang="es-ES" sz="2400" b="0" i="0" u="none" strike="noStrike" cap="none" normalizeH="0" baseline="0" dirty="0">
                          <a:ln>
                            <a:noFill/>
                          </a:ln>
                          <a:solidFill>
                            <a:schemeClr val="tx1"/>
                          </a:solidFill>
                          <a:effectLst/>
                          <a:latin typeface="Verdana-Bold"/>
                          <a:ea typeface="Times New Roman" pitchFamily="18" charset="0"/>
                          <a:cs typeface="Verdana" pitchFamily="34" charset="0"/>
                        </a:rPr>
                        <a:t> </a:t>
                      </a:r>
                      <a:endParaRPr kumimoji="0" lang="es-ES" sz="2400" b="0" i="0" u="none" strike="noStrike" cap="none" normalizeH="0" baseline="0" dirty="0">
                        <a:ln>
                          <a:noFill/>
                        </a:ln>
                        <a:solidFill>
                          <a:schemeClr val="tx1"/>
                        </a:solidFill>
                        <a:effectLst/>
                        <a:latin typeface="Times New Roman" pitchFamily="18" charset="0"/>
                        <a:ea typeface="Times New Roman" pitchFamily="18" charset="0"/>
                        <a:cs typeface="Verdana"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extLst>
                  <a:ext uri="{0D108BD9-81ED-4DB2-BD59-A6C34878D82A}">
                    <a16:rowId xmlns:a16="http://schemas.microsoft.com/office/drawing/2014/main" val="10001"/>
                  </a:ext>
                </a:extLst>
              </a:tr>
              <a:tr h="6905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X: 8/7 GHz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7,900 – 8,400 (500 MHz)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7,250 – 7,750 (500 MHz)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Comunicaciones militares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extLst>
                  <a:ext uri="{0D108BD9-81ED-4DB2-BD59-A6C34878D82A}">
                    <a16:rowId xmlns:a16="http://schemas.microsoft.com/office/drawing/2014/main" val="10002"/>
                  </a:ext>
                </a:extLst>
              </a:tr>
              <a:tr h="6905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err="1">
                          <a:ln>
                            <a:noFill/>
                          </a:ln>
                          <a:solidFill>
                            <a:schemeClr val="tx1"/>
                          </a:solidFill>
                          <a:effectLst/>
                          <a:latin typeface="Verdana-Bold"/>
                          <a:ea typeface="Times New Roman" pitchFamily="18" charset="0"/>
                          <a:cs typeface="Verdana" pitchFamily="34" charset="0"/>
                        </a:rPr>
                        <a:t>Ku</a:t>
                      </a: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 14/12 GHz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14,0 – 14,5 (500 MHz)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11,7 – 12,2 (500 MHz)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FSS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extLst>
                  <a:ext uri="{0D108BD9-81ED-4DB2-BD59-A6C34878D82A}">
                    <a16:rowId xmlns:a16="http://schemas.microsoft.com/office/drawing/2014/main" val="10003"/>
                  </a:ext>
                </a:extLst>
              </a:tr>
              <a:tr h="6921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err="1">
                          <a:ln>
                            <a:noFill/>
                          </a:ln>
                          <a:solidFill>
                            <a:schemeClr val="tx1"/>
                          </a:solidFill>
                          <a:effectLst/>
                          <a:latin typeface="Verdana-Bold"/>
                          <a:ea typeface="Times New Roman" pitchFamily="18" charset="0"/>
                          <a:cs typeface="Verdana" pitchFamily="34" charset="0"/>
                        </a:rPr>
                        <a:t>Ku</a:t>
                      </a: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 17/12 GHz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17,3 – 17,8 (500 MHz)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12,2 – 12,7 (500 MHz)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BSS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extLst>
                  <a:ext uri="{0D108BD9-81ED-4DB2-BD59-A6C34878D82A}">
                    <a16:rowId xmlns:a16="http://schemas.microsoft.com/office/drawing/2014/main" val="10004"/>
                  </a:ext>
                </a:extLst>
              </a:tr>
              <a:tr h="6905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err="1">
                          <a:ln>
                            <a:noFill/>
                          </a:ln>
                          <a:solidFill>
                            <a:schemeClr val="tx1"/>
                          </a:solidFill>
                          <a:effectLst/>
                          <a:latin typeface="Verdana-Bold"/>
                          <a:ea typeface="Times New Roman" pitchFamily="18" charset="0"/>
                          <a:cs typeface="Verdana" pitchFamily="34" charset="0"/>
                        </a:rPr>
                        <a:t>Ka</a:t>
                      </a: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 30/20 GHz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27,5 – 31,0 (3.500 MHz)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17,7 – 21,2 (3.500 MHz)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kern="1200" cap="none" normalizeH="0" baseline="0" dirty="0" err="1">
                          <a:ln>
                            <a:noFill/>
                          </a:ln>
                          <a:solidFill>
                            <a:schemeClr val="tx1"/>
                          </a:solidFill>
                          <a:effectLst/>
                          <a:latin typeface="Verdana-Bold"/>
                          <a:ea typeface="Times New Roman" pitchFamily="18" charset="0"/>
                          <a:cs typeface="Verdana" pitchFamily="34" charset="0"/>
                        </a:rPr>
                        <a:t>FSS</a:t>
                      </a:r>
                      <a:r>
                        <a:rPr kumimoji="0" lang="es-ES" sz="2400" b="0" i="0" u="none" strike="noStrike" kern="1200" cap="none" normalizeH="0" baseline="0" dirty="0">
                          <a:ln>
                            <a:noFill/>
                          </a:ln>
                          <a:solidFill>
                            <a:schemeClr val="tx1"/>
                          </a:solidFill>
                          <a:effectLst/>
                          <a:latin typeface="Verdana-Bold"/>
                          <a:ea typeface="Times New Roman" pitchFamily="18" charset="0"/>
                          <a:cs typeface="Verdana" pitchFamily="34"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60000"/>
                        <a:lumOff val="40000"/>
                      </a:schemeClr>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rrowheads="1"/>
          </p:cNvSpPr>
          <p:nvPr>
            <p:ph type="title"/>
          </p:nvPr>
        </p:nvSpPr>
        <p:spPr>
          <a:xfrm>
            <a:off x="685799" y="0"/>
            <a:ext cx="7772400" cy="1466850"/>
          </a:xfrm>
          <a:solidFill>
            <a:schemeClr val="accent2">
              <a:lumMod val="10000"/>
              <a:lumOff val="90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 sz="4000" i="1" dirty="0">
                <a:solidFill>
                  <a:schemeClr val="accent2">
                    <a:lumMod val="50000"/>
                    <a:lumOff val="50000"/>
                  </a:schemeClr>
                </a:solidFill>
                <a:effectLst>
                  <a:outerShdw blurRad="38100" dist="38100" dir="2700000" algn="tl">
                    <a:srgbClr val="000000"/>
                  </a:outerShdw>
                </a:effectLst>
                <a:latin typeface="Tahoma" pitchFamily="34" charset="0"/>
              </a:rPr>
              <a:t>BANDAS Y FRECUENCIAS ASIGNADAS</a:t>
            </a:r>
          </a:p>
        </p:txBody>
      </p:sp>
      <p:sp>
        <p:nvSpPr>
          <p:cNvPr id="241667" name="Rectangle 3"/>
          <p:cNvSpPr>
            <a:spLocks noGrp="1" noRot="1" noChangeArrowheads="1"/>
          </p:cNvSpPr>
          <p:nvPr>
            <p:ph type="body" idx="1"/>
          </p:nvPr>
        </p:nvSpPr>
        <p:spPr>
          <a:xfrm>
            <a:off x="214312" y="1752600"/>
            <a:ext cx="8715375" cy="4662815"/>
          </a:xfrm>
          <a:solidFill>
            <a:schemeClr val="accent2">
              <a:lumMod val="10000"/>
              <a:lumOff val="90000"/>
            </a:schemeClr>
          </a:solidFill>
          <a:ln w="76200">
            <a:solidFill>
              <a:schemeClr val="accent2">
                <a:lumMod val="50000"/>
                <a:lumOff val="50000"/>
              </a:schemeClr>
            </a:solidFill>
          </a:ln>
        </p:spPr>
        <p:txBody>
          <a:bodyPr>
            <a:spAutoFit/>
          </a:bodyPr>
          <a:lstStyle/>
          <a:p>
            <a:pPr marL="388938" indent="-388938" algn="just">
              <a:lnSpc>
                <a:spcPct val="90000"/>
              </a:lnSpc>
              <a:spcBef>
                <a:spcPct val="0"/>
              </a:spcBef>
              <a:buClr>
                <a:srgbClr val="00FFFF"/>
              </a:buClr>
              <a:buFont typeface="Wingdings" pitchFamily="2" charset="2"/>
              <a:buChar char="v"/>
              <a:defRPr/>
            </a:pPr>
            <a:endParaRPr lang="es-ES" sz="2600" i="1" kern="1200" dirty="0">
              <a:solidFill>
                <a:schemeClr val="accent2">
                  <a:lumMod val="50000"/>
                  <a:lumOff val="50000"/>
                </a:schemeClr>
              </a:solidFill>
              <a:latin typeface="Arial" panose="020B0604020202020204" pitchFamily="34" charset="0"/>
              <a:cs typeface="Arial" panose="020B0604020202020204" pitchFamily="34" charset="0"/>
            </a:endParaRPr>
          </a:p>
          <a:p>
            <a:pPr marL="388938" indent="-388938" algn="just">
              <a:lnSpc>
                <a:spcPct val="90000"/>
              </a:lnSpc>
              <a:spcBef>
                <a:spcPct val="0"/>
              </a:spcBef>
              <a:buClr>
                <a:srgbClr val="00FFFF"/>
              </a:buClr>
              <a:buFont typeface="Wingdings" pitchFamily="2" charset="2"/>
              <a:buChar char="v"/>
              <a:defRPr/>
            </a:pPr>
            <a:r>
              <a:rPr lang="es-ES" i="1" kern="1200" dirty="0" err="1">
                <a:solidFill>
                  <a:schemeClr val="accent2">
                    <a:lumMod val="50000"/>
                    <a:lumOff val="50000"/>
                  </a:schemeClr>
                </a:solidFill>
                <a:latin typeface="Arial" panose="020B0604020202020204" pitchFamily="34" charset="0"/>
                <a:cs typeface="Arial" panose="020B0604020202020204" pitchFamily="34" charset="0"/>
              </a:rPr>
              <a:t>FSS</a:t>
            </a:r>
            <a:r>
              <a:rPr lang="es-ES" i="1" kern="1200" dirty="0">
                <a:solidFill>
                  <a:schemeClr val="accent2">
                    <a:lumMod val="50000"/>
                    <a:lumOff val="50000"/>
                  </a:schemeClr>
                </a:solidFill>
                <a:latin typeface="Arial" panose="020B0604020202020204" pitchFamily="34" charset="0"/>
                <a:cs typeface="Arial" panose="020B0604020202020204" pitchFamily="34" charset="0"/>
              </a:rPr>
              <a:t> (Servicio fijo por satélite)</a:t>
            </a:r>
          </a:p>
          <a:p>
            <a:pPr marL="388938" lvl="1" indent="-388938" algn="just">
              <a:lnSpc>
                <a:spcPct val="90000"/>
              </a:lnSpc>
              <a:spcBef>
                <a:spcPct val="0"/>
              </a:spcBef>
              <a:buClr>
                <a:srgbClr val="00FFFF"/>
              </a:buClr>
              <a:buFontTx/>
              <a:buNone/>
              <a:defRPr/>
            </a:pPr>
            <a:r>
              <a:rPr lang="es-ES" sz="2600" i="1" kern="1200" dirty="0">
                <a:solidFill>
                  <a:schemeClr val="accent2">
                    <a:lumMod val="50000"/>
                    <a:lumOff val="50000"/>
                  </a:schemeClr>
                </a:solidFill>
                <a:latin typeface="Arial" panose="020B0604020202020204" pitchFamily="34" charset="0"/>
                <a:ea typeface="+mn-ea"/>
                <a:cs typeface="Arial" panose="020B0604020202020204" pitchFamily="34" charset="0"/>
              </a:rPr>
              <a:t> 	</a:t>
            </a:r>
            <a:r>
              <a:rPr lang="es-ES" sz="2600" i="1" kern="1200" dirty="0">
                <a:solidFill>
                  <a:schemeClr val="bg1">
                    <a:lumMod val="75000"/>
                  </a:schemeClr>
                </a:solidFill>
                <a:latin typeface="Arial" panose="020B0604020202020204" pitchFamily="34" charset="0"/>
                <a:ea typeface="+mn-ea"/>
                <a:cs typeface="Arial" panose="020B0604020202020204" pitchFamily="34" charset="0"/>
              </a:rPr>
              <a:t>Se aplica a todo servicio de comunicaciones que no sea móvil ni de radiodifusión. </a:t>
            </a:r>
          </a:p>
          <a:p>
            <a:pPr marL="388938" lvl="1" indent="-388938" algn="just">
              <a:lnSpc>
                <a:spcPct val="90000"/>
              </a:lnSpc>
              <a:spcBef>
                <a:spcPct val="0"/>
              </a:spcBef>
              <a:buClr>
                <a:srgbClr val="00FFFF"/>
              </a:buClr>
              <a:buFontTx/>
              <a:buNone/>
              <a:defRPr/>
            </a:pPr>
            <a:endParaRPr lang="es-ES" sz="2600" i="1" kern="1200" dirty="0">
              <a:solidFill>
                <a:schemeClr val="bg1">
                  <a:lumMod val="75000"/>
                </a:schemeClr>
              </a:solidFill>
              <a:latin typeface="Arial" panose="020B0604020202020204" pitchFamily="34" charset="0"/>
              <a:ea typeface="+mn-ea"/>
              <a:cs typeface="Arial" panose="020B0604020202020204" pitchFamily="34" charset="0"/>
            </a:endParaRPr>
          </a:p>
          <a:p>
            <a:pPr marL="388938" indent="-388938" algn="just">
              <a:lnSpc>
                <a:spcPct val="90000"/>
              </a:lnSpc>
              <a:spcBef>
                <a:spcPct val="0"/>
              </a:spcBef>
              <a:buClr>
                <a:srgbClr val="00FFFF"/>
              </a:buClr>
              <a:buFont typeface="Wingdings" pitchFamily="2" charset="2"/>
              <a:buChar char="v"/>
              <a:defRPr/>
            </a:pPr>
            <a:r>
              <a:rPr lang="es-ES" i="1" kern="1200" dirty="0" err="1">
                <a:solidFill>
                  <a:schemeClr val="accent2">
                    <a:lumMod val="50000"/>
                    <a:lumOff val="50000"/>
                  </a:schemeClr>
                </a:solidFill>
                <a:latin typeface="Arial" panose="020B0604020202020204" pitchFamily="34" charset="0"/>
                <a:cs typeface="Arial" panose="020B0604020202020204" pitchFamily="34" charset="0"/>
              </a:rPr>
              <a:t>MSS</a:t>
            </a:r>
            <a:r>
              <a:rPr lang="es-ES" i="1" kern="1200" dirty="0">
                <a:solidFill>
                  <a:schemeClr val="accent2">
                    <a:lumMod val="50000"/>
                    <a:lumOff val="50000"/>
                  </a:schemeClr>
                </a:solidFill>
                <a:latin typeface="Arial" panose="020B0604020202020204" pitchFamily="34" charset="0"/>
                <a:cs typeface="Arial" panose="020B0604020202020204" pitchFamily="34" charset="0"/>
              </a:rPr>
              <a:t> (Servicio móvil por satélite)</a:t>
            </a:r>
          </a:p>
          <a:p>
            <a:pPr marL="388938" lvl="1" indent="-388938" algn="just">
              <a:lnSpc>
                <a:spcPct val="90000"/>
              </a:lnSpc>
              <a:spcBef>
                <a:spcPct val="0"/>
              </a:spcBef>
              <a:buClr>
                <a:srgbClr val="00FFFF"/>
              </a:buClr>
              <a:buFontTx/>
              <a:buNone/>
              <a:defRPr/>
            </a:pPr>
            <a:r>
              <a:rPr lang="es-ES" sz="2600" i="1" kern="1200" dirty="0">
                <a:solidFill>
                  <a:schemeClr val="bg1">
                    <a:lumMod val="75000"/>
                  </a:schemeClr>
                </a:solidFill>
                <a:latin typeface="Arial" panose="020B0604020202020204" pitchFamily="34" charset="0"/>
                <a:ea typeface="+mn-ea"/>
                <a:cs typeface="Arial" panose="020B0604020202020204" pitchFamily="34" charset="0"/>
              </a:rPr>
              <a:t> 	Se refiere a toda comunicación entre dos puntos, donde uno o ambos pueden ser móviles. </a:t>
            </a:r>
          </a:p>
          <a:p>
            <a:pPr marL="388938" indent="-388938" algn="just">
              <a:lnSpc>
                <a:spcPct val="90000"/>
              </a:lnSpc>
              <a:spcBef>
                <a:spcPct val="0"/>
              </a:spcBef>
              <a:buClr>
                <a:srgbClr val="00FFFF"/>
              </a:buClr>
              <a:buFont typeface="Wingdings" pitchFamily="2" charset="2"/>
              <a:buChar char="v"/>
              <a:defRPr/>
            </a:pPr>
            <a:endParaRPr lang="es-ES" sz="2600" i="1" kern="1200" dirty="0">
              <a:solidFill>
                <a:schemeClr val="accent2">
                  <a:lumMod val="90000"/>
                  <a:lumOff val="10000"/>
                </a:schemeClr>
              </a:solidFill>
              <a:latin typeface="Arial" panose="020B0604020202020204" pitchFamily="34" charset="0"/>
              <a:cs typeface="Arial" panose="020B0604020202020204" pitchFamily="34" charset="0"/>
            </a:endParaRPr>
          </a:p>
          <a:p>
            <a:pPr marL="388938" indent="-388938" algn="just">
              <a:lnSpc>
                <a:spcPct val="90000"/>
              </a:lnSpc>
              <a:spcBef>
                <a:spcPct val="0"/>
              </a:spcBef>
              <a:buClr>
                <a:srgbClr val="00FFFF"/>
              </a:buClr>
              <a:buFont typeface="Wingdings" pitchFamily="2" charset="2"/>
              <a:buChar char="v"/>
              <a:defRPr/>
            </a:pPr>
            <a:r>
              <a:rPr lang="es-ES" i="1" kern="1200" dirty="0">
                <a:solidFill>
                  <a:schemeClr val="accent2">
                    <a:lumMod val="50000"/>
                    <a:lumOff val="50000"/>
                  </a:schemeClr>
                </a:solidFill>
                <a:latin typeface="Arial" panose="020B0604020202020204" pitchFamily="34" charset="0"/>
                <a:cs typeface="Arial" panose="020B0604020202020204" pitchFamily="34" charset="0"/>
              </a:rPr>
              <a:t>BSS (Servicio de radiodifusión por satélite).</a:t>
            </a:r>
          </a:p>
          <a:p>
            <a:pPr marL="514350" lvl="1" indent="-514350" algn="just">
              <a:lnSpc>
                <a:spcPct val="90000"/>
              </a:lnSpc>
              <a:spcBef>
                <a:spcPct val="0"/>
              </a:spcBef>
              <a:buClr>
                <a:srgbClr val="00FFFF"/>
              </a:buClr>
              <a:buFontTx/>
              <a:buNone/>
              <a:defRPr/>
            </a:pPr>
            <a:r>
              <a:rPr lang="es-ES" sz="2600" i="1" kern="1200" dirty="0">
                <a:solidFill>
                  <a:schemeClr val="accent2">
                    <a:lumMod val="90000"/>
                    <a:lumOff val="10000"/>
                  </a:schemeClr>
                </a:solidFill>
                <a:latin typeface="Arial" panose="020B0604020202020204" pitchFamily="34" charset="0"/>
                <a:ea typeface="+mn-ea"/>
                <a:cs typeface="Arial" panose="020B0604020202020204" pitchFamily="34" charset="0"/>
              </a:rPr>
              <a:t> 	Son señales transmitidas directamente a los hogares (</a:t>
            </a:r>
            <a:r>
              <a:rPr lang="es-ES" sz="2600" i="1" kern="1200" dirty="0" err="1">
                <a:solidFill>
                  <a:schemeClr val="accent2">
                    <a:lumMod val="90000"/>
                    <a:lumOff val="10000"/>
                  </a:schemeClr>
                </a:solidFill>
                <a:latin typeface="Arial" panose="020B0604020202020204" pitchFamily="34" charset="0"/>
                <a:ea typeface="+mn-ea"/>
                <a:cs typeface="Arial" panose="020B0604020202020204" pitchFamily="34" charset="0"/>
              </a:rPr>
              <a:t>Direct</a:t>
            </a:r>
            <a:r>
              <a:rPr lang="es-ES" sz="2600" i="1" kern="1200" dirty="0">
                <a:solidFill>
                  <a:schemeClr val="accent2">
                    <a:lumMod val="90000"/>
                    <a:lumOff val="10000"/>
                  </a:schemeClr>
                </a:solidFill>
                <a:latin typeface="Arial" panose="020B0604020202020204" pitchFamily="34" charset="0"/>
                <a:ea typeface="+mn-ea"/>
                <a:cs typeface="Arial" panose="020B0604020202020204" pitchFamily="34" charset="0"/>
              </a:rPr>
              <a:t> </a:t>
            </a:r>
            <a:r>
              <a:rPr lang="es-ES" sz="2600" i="1" kern="1200" dirty="0" err="1">
                <a:solidFill>
                  <a:schemeClr val="accent2">
                    <a:lumMod val="90000"/>
                    <a:lumOff val="10000"/>
                  </a:schemeClr>
                </a:solidFill>
                <a:latin typeface="Arial" panose="020B0604020202020204" pitchFamily="34" charset="0"/>
                <a:ea typeface="+mn-ea"/>
                <a:cs typeface="Arial" panose="020B0604020202020204" pitchFamily="34" charset="0"/>
              </a:rPr>
              <a:t>Broadcast</a:t>
            </a:r>
            <a:r>
              <a:rPr lang="es-ES" sz="2600" i="1" kern="1200" dirty="0">
                <a:solidFill>
                  <a:schemeClr val="accent2">
                    <a:lumMod val="90000"/>
                    <a:lumOff val="10000"/>
                  </a:schemeClr>
                </a:solidFill>
                <a:latin typeface="Arial" panose="020B0604020202020204" pitchFamily="34" charset="0"/>
                <a:ea typeface="+mn-ea"/>
                <a:cs typeface="Arial" panose="020B0604020202020204" pitchFamily="34" charset="0"/>
              </a:rPr>
              <a:t> </a:t>
            </a:r>
            <a:r>
              <a:rPr lang="es-ES" sz="2600" i="1" kern="1200" dirty="0" err="1">
                <a:solidFill>
                  <a:schemeClr val="accent2">
                    <a:lumMod val="90000"/>
                    <a:lumOff val="10000"/>
                  </a:schemeClr>
                </a:solidFill>
                <a:latin typeface="Arial" panose="020B0604020202020204" pitchFamily="34" charset="0"/>
                <a:ea typeface="+mn-ea"/>
                <a:cs typeface="Arial" panose="020B0604020202020204" pitchFamily="34" charset="0"/>
              </a:rPr>
              <a:t>Service</a:t>
            </a:r>
            <a:r>
              <a:rPr lang="es-ES" sz="2600" i="1" kern="1200" dirty="0">
                <a:solidFill>
                  <a:schemeClr val="accent2">
                    <a:lumMod val="90000"/>
                    <a:lumOff val="10000"/>
                  </a:schemeClr>
                </a:solidFill>
                <a:latin typeface="Arial" panose="020B0604020202020204" pitchFamily="34" charset="0"/>
                <a:ea typeface="+mn-ea"/>
                <a:cs typeface="Arial" panose="020B0604020202020204" pitchFamily="34" charset="0"/>
              </a:rPr>
              <a:t>, o DTH, </a:t>
            </a:r>
            <a:r>
              <a:rPr lang="es-ES" sz="2600" i="1" kern="1200" dirty="0" err="1">
                <a:solidFill>
                  <a:schemeClr val="accent2">
                    <a:lumMod val="90000"/>
                    <a:lumOff val="10000"/>
                  </a:schemeClr>
                </a:solidFill>
                <a:latin typeface="Arial" panose="020B0604020202020204" pitchFamily="34" charset="0"/>
                <a:ea typeface="+mn-ea"/>
                <a:cs typeface="Arial" panose="020B0604020202020204" pitchFamily="34" charset="0"/>
              </a:rPr>
              <a:t>Direct</a:t>
            </a:r>
            <a:r>
              <a:rPr lang="es-ES" sz="2600" i="1" kern="1200" dirty="0">
                <a:solidFill>
                  <a:schemeClr val="accent2">
                    <a:lumMod val="90000"/>
                    <a:lumOff val="10000"/>
                  </a:schemeClr>
                </a:solidFill>
                <a:latin typeface="Arial" panose="020B0604020202020204" pitchFamily="34" charset="0"/>
                <a:ea typeface="+mn-ea"/>
                <a:cs typeface="Arial" panose="020B0604020202020204" pitchFamily="34" charset="0"/>
              </a:rPr>
              <a:t> To Home).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a:xfrm>
            <a:off x="304800" y="0"/>
            <a:ext cx="8610600" cy="1905000"/>
          </a:xfrm>
          <a:solidFill>
            <a:schemeClr val="accent2">
              <a:lumMod val="10000"/>
              <a:lumOff val="90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sz="4000" i="1">
                <a:solidFill>
                  <a:schemeClr val="accent2">
                    <a:lumMod val="50000"/>
                    <a:lumOff val="50000"/>
                  </a:schemeClr>
                </a:solidFill>
                <a:effectLst>
                  <a:outerShdw blurRad="38100" dist="38100" dir="2700000" algn="tl">
                    <a:srgbClr val="000000"/>
                  </a:outerShdw>
                </a:effectLst>
                <a:latin typeface="Tahoma" pitchFamily="34" charset="0"/>
              </a:rPr>
              <a:t>Medios Físicos de Transmisión</a:t>
            </a:r>
            <a:br>
              <a:rPr lang="es-ES_tradnl" sz="4000" i="1">
                <a:solidFill>
                  <a:schemeClr val="accent2">
                    <a:lumMod val="50000"/>
                    <a:lumOff val="50000"/>
                  </a:schemeClr>
                </a:solidFill>
                <a:effectLst>
                  <a:outerShdw blurRad="38100" dist="38100" dir="2700000" algn="tl">
                    <a:srgbClr val="000000"/>
                  </a:outerShdw>
                </a:effectLst>
                <a:latin typeface="Tahoma" pitchFamily="34" charset="0"/>
              </a:rPr>
            </a:br>
            <a:r>
              <a:rPr lang="es-ES_tradnl" sz="4000" i="1">
                <a:solidFill>
                  <a:schemeClr val="accent2">
                    <a:lumMod val="50000"/>
                    <a:lumOff val="50000"/>
                  </a:schemeClr>
                </a:solidFill>
                <a:effectLst>
                  <a:outerShdw blurRad="38100" dist="38100" dir="2700000" algn="tl">
                    <a:srgbClr val="000000"/>
                  </a:outerShdw>
                </a:effectLst>
                <a:latin typeface="Tahoma" pitchFamily="34" charset="0"/>
              </a:rPr>
              <a:t>Satélite geoestacionario</a:t>
            </a:r>
          </a:p>
        </p:txBody>
      </p:sp>
      <p:sp>
        <p:nvSpPr>
          <p:cNvPr id="54275" name="Text Box 3"/>
          <p:cNvSpPr txBox="1">
            <a:spLocks noChangeArrowheads="1"/>
          </p:cNvSpPr>
          <p:nvPr/>
        </p:nvSpPr>
        <p:spPr bwMode="auto">
          <a:xfrm>
            <a:off x="228600" y="2057400"/>
            <a:ext cx="8651875" cy="4137025"/>
          </a:xfrm>
          <a:prstGeom prst="rect">
            <a:avLst/>
          </a:prstGeom>
          <a:solidFill>
            <a:schemeClr val="accent2">
              <a:lumMod val="10000"/>
              <a:lumOff val="90000"/>
            </a:schemeClr>
          </a:solidFill>
          <a:ln w="76200">
            <a:solidFill>
              <a:schemeClr val="accent2">
                <a:lumMod val="50000"/>
                <a:lumOff val="50000"/>
              </a:schemeClr>
            </a:solidFill>
            <a:miter lim="800000"/>
            <a:headEnd/>
            <a:tailEnd/>
          </a:ln>
        </p:spPr>
        <p:txBody>
          <a:bodyPr>
            <a:spAutoFit/>
          </a:bodyPr>
          <a:lstStyle/>
          <a:p>
            <a:pPr marL="388938" indent="-388938">
              <a:buClr>
                <a:srgbClr val="00FFFF"/>
              </a:buClr>
              <a:buFont typeface="Wingdings" pitchFamily="2" charset="2"/>
              <a:buChar char="v"/>
            </a:pPr>
            <a:r>
              <a:rPr lang="es-ES_tradnl" sz="2600" dirty="0">
                <a:solidFill>
                  <a:schemeClr val="accent2">
                    <a:lumMod val="90000"/>
                    <a:lumOff val="10000"/>
                  </a:schemeClr>
                </a:solidFill>
                <a:latin typeface="Verdana" pitchFamily="34" charset="0"/>
              </a:rPr>
              <a:t>Satélite típico - 12 a 20 </a:t>
            </a:r>
            <a:r>
              <a:rPr lang="es-ES_tradnl" sz="2600" dirty="0" err="1">
                <a:solidFill>
                  <a:schemeClr val="accent2">
                    <a:lumMod val="90000"/>
                    <a:lumOff val="10000"/>
                  </a:schemeClr>
                </a:solidFill>
                <a:latin typeface="Verdana" pitchFamily="34" charset="0"/>
              </a:rPr>
              <a:t>transponders</a:t>
            </a:r>
            <a:r>
              <a:rPr lang="es-ES_tradnl" sz="2600" dirty="0">
                <a:solidFill>
                  <a:schemeClr val="accent2">
                    <a:lumMod val="90000"/>
                    <a:lumOff val="10000"/>
                  </a:schemeClr>
                </a:solidFill>
                <a:latin typeface="Verdana" pitchFamily="34" charset="0"/>
              </a:rPr>
              <a:t>, cada uno con un ancho de banda de 36 a 50 MHz. </a:t>
            </a:r>
          </a:p>
          <a:p>
            <a:pPr marL="388938" indent="-388938">
              <a:buClr>
                <a:srgbClr val="00FFFF"/>
              </a:buClr>
              <a:buFont typeface="Wingdings" pitchFamily="2" charset="2"/>
              <a:buChar char="v"/>
            </a:pPr>
            <a:endParaRPr lang="es-ES_tradnl" sz="2600" dirty="0">
              <a:solidFill>
                <a:schemeClr val="accent2">
                  <a:lumMod val="90000"/>
                  <a:lumOff val="10000"/>
                </a:schemeClr>
              </a:solidFill>
              <a:latin typeface="Verdana" pitchFamily="34" charset="0"/>
            </a:endParaRPr>
          </a:p>
          <a:p>
            <a:pPr marL="388938" indent="-388938">
              <a:buClr>
                <a:srgbClr val="00FFFF"/>
              </a:buClr>
              <a:buFont typeface="Wingdings" pitchFamily="2" charset="2"/>
              <a:buChar char="v"/>
            </a:pPr>
            <a:r>
              <a:rPr lang="es-ES_tradnl" sz="2600" dirty="0">
                <a:solidFill>
                  <a:schemeClr val="accent2">
                    <a:lumMod val="90000"/>
                    <a:lumOff val="10000"/>
                  </a:schemeClr>
                </a:solidFill>
                <a:latin typeface="Verdana" pitchFamily="34" charset="0"/>
              </a:rPr>
              <a:t>Un transponder de 50 Mbps puede usarse para codificar un flujo de datos de 50 Mbps o 800 canales digitales de voz de 64 kbps, u otras combinaciones.</a:t>
            </a:r>
          </a:p>
          <a:p>
            <a:pPr marL="388938" indent="-388938">
              <a:buClr>
                <a:srgbClr val="00FFFF"/>
              </a:buClr>
              <a:buFont typeface="Wingdings" pitchFamily="2" charset="2"/>
              <a:buChar char="v"/>
            </a:pPr>
            <a:endParaRPr lang="es-ES_tradnl" sz="2600" dirty="0">
              <a:solidFill>
                <a:schemeClr val="accent2">
                  <a:lumMod val="90000"/>
                  <a:lumOff val="10000"/>
                </a:schemeClr>
              </a:solidFill>
              <a:latin typeface="Verdana" pitchFamily="34" charset="0"/>
            </a:endParaRPr>
          </a:p>
          <a:p>
            <a:pPr marL="388938" indent="-388938">
              <a:buClr>
                <a:srgbClr val="00FFFF"/>
              </a:buClr>
              <a:buFont typeface="Wingdings" pitchFamily="2" charset="2"/>
              <a:buChar char="v"/>
            </a:pPr>
            <a:r>
              <a:rPr lang="es-ES_tradnl" sz="2600" b="1" dirty="0">
                <a:solidFill>
                  <a:schemeClr val="accent2">
                    <a:lumMod val="90000"/>
                    <a:lumOff val="10000"/>
                  </a:schemeClr>
                </a:solidFill>
                <a:latin typeface="Verdana" pitchFamily="34" charset="0"/>
              </a:rPr>
              <a:t>Spot </a:t>
            </a:r>
            <a:r>
              <a:rPr lang="es-ES_tradnl" sz="2600" b="1" dirty="0" err="1">
                <a:solidFill>
                  <a:schemeClr val="accent2">
                    <a:lumMod val="90000"/>
                    <a:lumOff val="10000"/>
                  </a:schemeClr>
                </a:solidFill>
                <a:latin typeface="Verdana" pitchFamily="34" charset="0"/>
              </a:rPr>
              <a:t>beams</a:t>
            </a:r>
            <a:r>
              <a:rPr lang="es-ES_tradnl" sz="2600" b="1" dirty="0">
                <a:solidFill>
                  <a:schemeClr val="accent2">
                    <a:lumMod val="90000"/>
                    <a:lumOff val="10000"/>
                  </a:schemeClr>
                </a:solidFill>
                <a:latin typeface="Verdana" pitchFamily="34" charset="0"/>
              </a:rPr>
              <a:t> </a:t>
            </a:r>
            <a:r>
              <a:rPr lang="es-ES_tradnl" sz="2600" dirty="0">
                <a:solidFill>
                  <a:schemeClr val="accent2">
                    <a:lumMod val="90000"/>
                    <a:lumOff val="10000"/>
                  </a:schemeClr>
                </a:solidFill>
                <a:latin typeface="Verdana" pitchFamily="34" charset="0"/>
              </a:rPr>
              <a:t>– enlace enfocado a un área geográfica pequeña.</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a:xfrm>
            <a:off x="304800" y="0"/>
            <a:ext cx="8610600" cy="1700808"/>
          </a:xfrm>
          <a:solidFill>
            <a:schemeClr val="accent2">
              <a:lumMod val="10000"/>
              <a:lumOff val="90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sz="3600" i="1" dirty="0">
                <a:solidFill>
                  <a:schemeClr val="accent2">
                    <a:lumMod val="50000"/>
                    <a:lumOff val="50000"/>
                  </a:schemeClr>
                </a:solidFill>
                <a:effectLst>
                  <a:outerShdw blurRad="38100" dist="38100" dir="2700000" algn="tl">
                    <a:srgbClr val="000000"/>
                  </a:outerShdw>
                </a:effectLst>
                <a:latin typeface="Tahoma" pitchFamily="34" charset="0"/>
              </a:rPr>
              <a:t>Medios Físicos de Transmisión</a:t>
            </a:r>
            <a:br>
              <a:rPr lang="es-ES_tradnl" sz="3600" i="1" dirty="0">
                <a:solidFill>
                  <a:schemeClr val="accent2">
                    <a:lumMod val="50000"/>
                    <a:lumOff val="50000"/>
                  </a:schemeClr>
                </a:solidFill>
                <a:effectLst>
                  <a:outerShdw blurRad="38100" dist="38100" dir="2700000" algn="tl">
                    <a:srgbClr val="000000"/>
                  </a:outerShdw>
                </a:effectLst>
                <a:latin typeface="Tahoma" pitchFamily="34" charset="0"/>
              </a:rPr>
            </a:br>
            <a:r>
              <a:rPr lang="es-ES_tradnl" sz="3600" i="1" dirty="0">
                <a:solidFill>
                  <a:schemeClr val="accent2">
                    <a:lumMod val="50000"/>
                    <a:lumOff val="50000"/>
                  </a:schemeClr>
                </a:solidFill>
                <a:effectLst>
                  <a:outerShdw blurRad="38100" dist="38100" dir="2700000" algn="tl">
                    <a:srgbClr val="000000"/>
                  </a:outerShdw>
                </a:effectLst>
                <a:latin typeface="Tahoma" pitchFamily="34" charset="0"/>
              </a:rPr>
              <a:t>VSAT – </a:t>
            </a:r>
            <a:r>
              <a:rPr lang="es-ES_tradnl" sz="3600" i="1" dirty="0" err="1">
                <a:solidFill>
                  <a:schemeClr val="accent2">
                    <a:lumMod val="50000"/>
                    <a:lumOff val="50000"/>
                  </a:schemeClr>
                </a:solidFill>
                <a:effectLst>
                  <a:outerShdw blurRad="38100" dist="38100" dir="2700000" algn="tl">
                    <a:srgbClr val="000000"/>
                  </a:outerShdw>
                </a:effectLst>
                <a:latin typeface="Tahoma" pitchFamily="34" charset="0"/>
              </a:rPr>
              <a:t>Very</a:t>
            </a:r>
            <a:r>
              <a:rPr lang="es-ES_tradnl" sz="3600" i="1" dirty="0">
                <a:solidFill>
                  <a:schemeClr val="accent2">
                    <a:lumMod val="50000"/>
                    <a:lumOff val="50000"/>
                  </a:schemeClr>
                </a:solidFill>
                <a:effectLst>
                  <a:outerShdw blurRad="38100" dist="38100" dir="2700000" algn="tl">
                    <a:srgbClr val="000000"/>
                  </a:outerShdw>
                </a:effectLst>
                <a:latin typeface="Tahoma" pitchFamily="34" charset="0"/>
              </a:rPr>
              <a:t> Small </a:t>
            </a:r>
            <a:r>
              <a:rPr lang="es-ES_tradnl" sz="3600" i="1" dirty="0" err="1">
                <a:solidFill>
                  <a:schemeClr val="accent2">
                    <a:lumMod val="50000"/>
                    <a:lumOff val="50000"/>
                  </a:schemeClr>
                </a:solidFill>
                <a:effectLst>
                  <a:outerShdw blurRad="38100" dist="38100" dir="2700000" algn="tl">
                    <a:srgbClr val="000000"/>
                  </a:outerShdw>
                </a:effectLst>
                <a:latin typeface="Tahoma" pitchFamily="34" charset="0"/>
              </a:rPr>
              <a:t>Aperture</a:t>
            </a:r>
            <a:r>
              <a:rPr lang="es-ES_tradnl" sz="3600" i="1" dirty="0">
                <a:solidFill>
                  <a:schemeClr val="accent2">
                    <a:lumMod val="50000"/>
                    <a:lumOff val="50000"/>
                  </a:schemeClr>
                </a:solidFill>
                <a:effectLst>
                  <a:outerShdw blurRad="38100" dist="38100" dir="2700000" algn="tl">
                    <a:srgbClr val="000000"/>
                  </a:outerShdw>
                </a:effectLst>
                <a:latin typeface="Tahoma" pitchFamily="34" charset="0"/>
              </a:rPr>
              <a:t> </a:t>
            </a:r>
            <a:r>
              <a:rPr lang="es-ES_tradnl" sz="3600" i="1" dirty="0" err="1">
                <a:solidFill>
                  <a:schemeClr val="accent2">
                    <a:lumMod val="50000"/>
                    <a:lumOff val="50000"/>
                  </a:schemeClr>
                </a:solidFill>
                <a:effectLst>
                  <a:outerShdw blurRad="38100" dist="38100" dir="2700000" algn="tl">
                    <a:srgbClr val="000000"/>
                  </a:outerShdw>
                </a:effectLst>
                <a:latin typeface="Tahoma" pitchFamily="34" charset="0"/>
              </a:rPr>
              <a:t>Terminals</a:t>
            </a:r>
            <a:endParaRPr lang="es-ES_tradnl" sz="3600" i="1" dirty="0">
              <a:solidFill>
                <a:schemeClr val="accent2">
                  <a:lumMod val="50000"/>
                  <a:lumOff val="50000"/>
                </a:schemeClr>
              </a:solidFill>
              <a:effectLst>
                <a:outerShdw blurRad="38100" dist="38100" dir="2700000" algn="tl">
                  <a:srgbClr val="000000"/>
                </a:outerShdw>
              </a:effectLst>
              <a:latin typeface="Tahoma" pitchFamily="34" charset="0"/>
            </a:endParaRPr>
          </a:p>
        </p:txBody>
      </p:sp>
      <p:sp>
        <p:nvSpPr>
          <p:cNvPr id="55299" name="Text Box 3"/>
          <p:cNvSpPr txBox="1">
            <a:spLocks noChangeArrowheads="1"/>
          </p:cNvSpPr>
          <p:nvPr/>
        </p:nvSpPr>
        <p:spPr bwMode="auto">
          <a:xfrm>
            <a:off x="0" y="2209800"/>
            <a:ext cx="9144000" cy="3368675"/>
          </a:xfrm>
          <a:prstGeom prst="rect">
            <a:avLst/>
          </a:prstGeom>
          <a:solidFill>
            <a:schemeClr val="accent2">
              <a:lumMod val="10000"/>
              <a:lumOff val="90000"/>
            </a:schemeClr>
          </a:solidFill>
          <a:ln w="76200">
            <a:solidFill>
              <a:schemeClr val="accent2">
                <a:lumMod val="50000"/>
                <a:lumOff val="50000"/>
              </a:schemeClr>
            </a:solidFill>
            <a:miter lim="800000"/>
            <a:headEnd/>
            <a:tailEnd/>
          </a:ln>
        </p:spPr>
        <p:txBody>
          <a:bodyPr>
            <a:spAutoFit/>
          </a:bodyPr>
          <a:lstStyle/>
          <a:p>
            <a:pPr marL="388938" indent="-388938">
              <a:buClr>
                <a:srgbClr val="00FFFF"/>
              </a:buClr>
              <a:buFont typeface="Wingdings" pitchFamily="2" charset="2"/>
              <a:buChar char="v"/>
            </a:pPr>
            <a:r>
              <a:rPr lang="es-ES_tradnl" sz="3000" i="1" dirty="0">
                <a:solidFill>
                  <a:schemeClr val="accent2">
                    <a:lumMod val="90000"/>
                    <a:lumOff val="10000"/>
                  </a:schemeClr>
                </a:solidFill>
                <a:latin typeface="Verdana" pitchFamily="34" charset="0"/>
              </a:rPr>
              <a:t>Son micro-estaciones de bajo costo (antenas de 1m, 1 watt de potencia).</a:t>
            </a:r>
          </a:p>
          <a:p>
            <a:pPr marL="388938" indent="-388938">
              <a:buClr>
                <a:srgbClr val="00FFFF"/>
              </a:buClr>
              <a:buFont typeface="Wingdings" pitchFamily="2" charset="2"/>
              <a:buChar char="v"/>
            </a:pPr>
            <a:r>
              <a:rPr lang="es-ES_tradnl" sz="3000" i="1" dirty="0">
                <a:solidFill>
                  <a:schemeClr val="accent2">
                    <a:lumMod val="90000"/>
                    <a:lumOff val="10000"/>
                  </a:schemeClr>
                </a:solidFill>
                <a:latin typeface="Verdana" pitchFamily="34" charset="0"/>
              </a:rPr>
              <a:t>Enlace ascendente 19.2 kbps, descendente 512 Kbps.</a:t>
            </a:r>
          </a:p>
          <a:p>
            <a:pPr marL="388938" indent="-388938">
              <a:buClr>
                <a:srgbClr val="00FFFF"/>
              </a:buClr>
              <a:buFont typeface="Wingdings" pitchFamily="2" charset="2"/>
              <a:buChar char="v"/>
            </a:pPr>
            <a:r>
              <a:rPr lang="es-ES_tradnl" sz="3000" i="1" dirty="0">
                <a:solidFill>
                  <a:schemeClr val="accent2">
                    <a:lumMod val="90000"/>
                    <a:lumOff val="10000"/>
                  </a:schemeClr>
                </a:solidFill>
                <a:latin typeface="Verdana" pitchFamily="34" charset="0"/>
              </a:rPr>
              <a:t>Las </a:t>
            </a:r>
            <a:r>
              <a:rPr lang="es-ES_tradnl" sz="3000" i="1" dirty="0" err="1">
                <a:solidFill>
                  <a:schemeClr val="accent2">
                    <a:lumMod val="90000"/>
                    <a:lumOff val="10000"/>
                  </a:schemeClr>
                </a:solidFill>
                <a:latin typeface="Verdana" pitchFamily="34" charset="0"/>
              </a:rPr>
              <a:t>microestaciones</a:t>
            </a:r>
            <a:r>
              <a:rPr lang="es-ES_tradnl" sz="3000" i="1" dirty="0">
                <a:solidFill>
                  <a:schemeClr val="accent2">
                    <a:lumMod val="90000"/>
                    <a:lumOff val="10000"/>
                  </a:schemeClr>
                </a:solidFill>
                <a:latin typeface="Verdana" pitchFamily="34" charset="0"/>
              </a:rPr>
              <a:t> se comunican a través de una estación terrestre, </a:t>
            </a:r>
            <a:r>
              <a:rPr lang="es-ES_tradnl" sz="3000" b="1" i="1" dirty="0" err="1">
                <a:solidFill>
                  <a:schemeClr val="accent2">
                    <a:lumMod val="90000"/>
                    <a:lumOff val="10000"/>
                  </a:schemeClr>
                </a:solidFill>
                <a:latin typeface="Verdana" pitchFamily="34" charset="0"/>
              </a:rPr>
              <a:t>hub</a:t>
            </a:r>
            <a:r>
              <a:rPr lang="es-ES_tradnl" sz="3000" i="1" dirty="0">
                <a:solidFill>
                  <a:schemeClr val="accent2">
                    <a:lumMod val="90000"/>
                    <a:lumOff val="10000"/>
                  </a:schemeClr>
                </a:solidFill>
                <a:latin typeface="Verdana" pitchFamily="34" charset="0"/>
              </a:rPr>
              <a:t>, antena grande, de mucha ganancia.</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rrowheads="1"/>
          </p:cNvSpPr>
          <p:nvPr>
            <p:ph type="title"/>
          </p:nvPr>
        </p:nvSpPr>
        <p:spPr>
          <a:solidFill>
            <a:schemeClr val="accent2">
              <a:lumMod val="10000"/>
              <a:lumOff val="90000"/>
            </a:schemeClr>
          </a:solidFill>
          <a:ln w="76200">
            <a:solidFill>
              <a:schemeClr val="accent2">
                <a:lumMod val="50000"/>
                <a:lumOff val="50000"/>
              </a:schemeClr>
            </a:solidFill>
            <a:miter lim="800000"/>
            <a:headEnd/>
            <a:tailEnd/>
          </a:ln>
        </p:spPr>
        <p:txBody>
          <a:bodyPr vert="horz" wrap="square" lIns="91440" tIns="45720" rIns="91440" bIns="45720" numCol="1" anchor="ctr" anchorCtr="0" compatLnSpc="1">
            <a:prstTxWarp prst="textNoShape">
              <a:avLst/>
            </a:prstTxWarp>
          </a:bodyPr>
          <a:lstStyle/>
          <a:p>
            <a:r>
              <a:rPr lang="es-AR" sz="3600" i="1" dirty="0">
                <a:solidFill>
                  <a:schemeClr val="accent2">
                    <a:lumMod val="50000"/>
                    <a:lumOff val="50000"/>
                  </a:schemeClr>
                </a:solidFill>
                <a:effectLst>
                  <a:outerShdw blurRad="38100" dist="38100" dir="2700000" algn="tl">
                    <a:srgbClr val="000000"/>
                  </a:outerShdw>
                </a:effectLst>
                <a:latin typeface="Tahoma" pitchFamily="34" charset="0"/>
              </a:rPr>
              <a:t>Satélites </a:t>
            </a:r>
            <a:br>
              <a:rPr lang="es-AR" sz="3600" i="1" dirty="0">
                <a:solidFill>
                  <a:schemeClr val="accent2">
                    <a:lumMod val="50000"/>
                    <a:lumOff val="50000"/>
                  </a:schemeClr>
                </a:solidFill>
                <a:effectLst>
                  <a:outerShdw blurRad="38100" dist="38100" dir="2700000" algn="tl">
                    <a:srgbClr val="000000"/>
                  </a:outerShdw>
                </a:effectLst>
                <a:latin typeface="Tahoma" pitchFamily="34" charset="0"/>
              </a:rPr>
            </a:br>
            <a:r>
              <a:rPr lang="es-AR" sz="3600" i="1" dirty="0">
                <a:solidFill>
                  <a:schemeClr val="accent2">
                    <a:lumMod val="50000"/>
                    <a:lumOff val="50000"/>
                  </a:schemeClr>
                </a:solidFill>
                <a:effectLst>
                  <a:outerShdw blurRad="38100" dist="38100" dir="2700000" algn="tl">
                    <a:srgbClr val="000000"/>
                  </a:outerShdw>
                </a:effectLst>
                <a:latin typeface="Tahoma" pitchFamily="34" charset="0"/>
              </a:rPr>
              <a:t>PERTUBACIONES DE LA SEÑAL</a:t>
            </a:r>
          </a:p>
        </p:txBody>
      </p:sp>
      <p:sp>
        <p:nvSpPr>
          <p:cNvPr id="222211" name="Rectangle 3"/>
          <p:cNvSpPr>
            <a:spLocks noGrp="1" noRot="1" noChangeArrowheads="1"/>
          </p:cNvSpPr>
          <p:nvPr>
            <p:ph type="body" idx="1"/>
          </p:nvPr>
        </p:nvSpPr>
        <p:spPr>
          <a:xfrm>
            <a:off x="301625" y="2438400"/>
            <a:ext cx="8540750" cy="3662363"/>
          </a:xfrm>
          <a:solidFill>
            <a:schemeClr val="accent2">
              <a:lumMod val="10000"/>
              <a:lumOff val="90000"/>
            </a:schemeClr>
          </a:solidFill>
          <a:ln w="76200">
            <a:solidFill>
              <a:schemeClr val="accent2">
                <a:lumMod val="50000"/>
                <a:lumOff val="50000"/>
              </a:schemeClr>
            </a:solidFill>
          </a:ln>
        </p:spPr>
        <p:txBody>
          <a:bodyPr>
            <a:spAutoFit/>
          </a:bodyPr>
          <a:lstStyle/>
          <a:p>
            <a:pPr marL="388938" indent="-388938">
              <a:spcBef>
                <a:spcPct val="0"/>
              </a:spcBef>
              <a:buClr>
                <a:srgbClr val="00FFFF"/>
              </a:buClr>
              <a:buFont typeface="Wingdings" pitchFamily="2" charset="2"/>
              <a:buChar char="v"/>
              <a:defRPr/>
            </a:pPr>
            <a:r>
              <a:rPr lang="es-ES" sz="4000" i="1" kern="1200" dirty="0">
                <a:solidFill>
                  <a:schemeClr val="accent2">
                    <a:lumMod val="90000"/>
                    <a:lumOff val="10000"/>
                  </a:schemeClr>
                </a:solidFill>
                <a:latin typeface="Verdana" pitchFamily="34" charset="0"/>
              </a:rPr>
              <a:t>Atenuación </a:t>
            </a:r>
          </a:p>
          <a:p>
            <a:pPr marL="788988" lvl="2" indent="-388938">
              <a:spcBef>
                <a:spcPct val="0"/>
              </a:spcBef>
              <a:buClr>
                <a:srgbClr val="00FFFF"/>
              </a:buClr>
              <a:buFont typeface="Wingdings" pitchFamily="2" charset="2"/>
              <a:buChar char="v"/>
              <a:defRPr/>
            </a:pPr>
            <a:r>
              <a:rPr lang="es-ES" sz="3600" i="1" kern="1200" dirty="0">
                <a:solidFill>
                  <a:schemeClr val="accent2">
                    <a:lumMod val="90000"/>
                    <a:lumOff val="10000"/>
                  </a:schemeClr>
                </a:solidFill>
                <a:latin typeface="Verdana" pitchFamily="34" charset="0"/>
                <a:ea typeface="+mn-ea"/>
                <a:cs typeface="+mn-cs"/>
              </a:rPr>
              <a:t>Absorción atmosférica </a:t>
            </a:r>
            <a:endParaRPr lang="es-AR" sz="3600" i="1" kern="1200" dirty="0">
              <a:solidFill>
                <a:schemeClr val="accent2">
                  <a:lumMod val="90000"/>
                  <a:lumOff val="10000"/>
                </a:schemeClr>
              </a:solidFill>
              <a:latin typeface="Verdana" pitchFamily="34" charset="0"/>
              <a:ea typeface="+mn-ea"/>
              <a:cs typeface="+mn-cs"/>
            </a:endParaRPr>
          </a:p>
          <a:p>
            <a:pPr marL="788988" lvl="2" indent="-388938">
              <a:spcBef>
                <a:spcPct val="0"/>
              </a:spcBef>
              <a:buClr>
                <a:srgbClr val="00FFFF"/>
              </a:buClr>
              <a:buFont typeface="Wingdings" pitchFamily="2" charset="2"/>
              <a:buChar char="v"/>
              <a:defRPr/>
            </a:pPr>
            <a:r>
              <a:rPr lang="es-ES" sz="3600" i="1" kern="1200" dirty="0">
                <a:solidFill>
                  <a:schemeClr val="accent2">
                    <a:lumMod val="90000"/>
                    <a:lumOff val="10000"/>
                  </a:schemeClr>
                </a:solidFill>
                <a:latin typeface="Verdana" pitchFamily="34" charset="0"/>
                <a:ea typeface="+mn-ea"/>
                <a:cs typeface="+mn-cs"/>
              </a:rPr>
              <a:t>Atenuación por lluvia </a:t>
            </a:r>
            <a:endParaRPr lang="es-AR" sz="3600" i="1" kern="1200" dirty="0">
              <a:solidFill>
                <a:schemeClr val="accent2">
                  <a:lumMod val="90000"/>
                  <a:lumOff val="10000"/>
                </a:schemeClr>
              </a:solidFill>
              <a:latin typeface="Verdana" pitchFamily="34" charset="0"/>
              <a:ea typeface="+mn-ea"/>
              <a:cs typeface="+mn-cs"/>
            </a:endParaRPr>
          </a:p>
          <a:p>
            <a:pPr marL="388938" indent="-388938">
              <a:spcBef>
                <a:spcPct val="0"/>
              </a:spcBef>
              <a:buClr>
                <a:srgbClr val="00FFFF"/>
              </a:buClr>
              <a:buFont typeface="Wingdings" pitchFamily="2" charset="2"/>
              <a:buChar char="v"/>
              <a:defRPr/>
            </a:pPr>
            <a:r>
              <a:rPr lang="es-ES" sz="4000" i="1" kern="1200" dirty="0">
                <a:solidFill>
                  <a:schemeClr val="accent2">
                    <a:lumMod val="90000"/>
                    <a:lumOff val="10000"/>
                  </a:schemeClr>
                </a:solidFill>
                <a:latin typeface="Verdana" pitchFamily="34" charset="0"/>
              </a:rPr>
              <a:t>Distorsión de retardo </a:t>
            </a:r>
            <a:endParaRPr lang="es-AR" sz="4000" i="1" kern="1200" dirty="0">
              <a:solidFill>
                <a:schemeClr val="accent2">
                  <a:lumMod val="90000"/>
                  <a:lumOff val="10000"/>
                </a:schemeClr>
              </a:solidFill>
              <a:latin typeface="Verdana" pitchFamily="34" charset="0"/>
            </a:endParaRPr>
          </a:p>
          <a:p>
            <a:pPr marL="388938" indent="-388938">
              <a:spcBef>
                <a:spcPct val="0"/>
              </a:spcBef>
              <a:buClr>
                <a:srgbClr val="00FFFF"/>
              </a:buClr>
              <a:buFont typeface="Wingdings" pitchFamily="2" charset="2"/>
              <a:buChar char="v"/>
              <a:defRPr/>
            </a:pPr>
            <a:r>
              <a:rPr lang="es-ES" sz="4000" i="1" kern="1200" dirty="0">
                <a:solidFill>
                  <a:schemeClr val="accent2">
                    <a:lumMod val="90000"/>
                    <a:lumOff val="10000"/>
                  </a:schemeClr>
                </a:solidFill>
                <a:latin typeface="Verdana" pitchFamily="34" charset="0"/>
              </a:rPr>
              <a:t>Ruido </a:t>
            </a:r>
          </a:p>
          <a:p>
            <a:pPr marL="388938" indent="-388938">
              <a:spcBef>
                <a:spcPct val="0"/>
              </a:spcBef>
              <a:buClr>
                <a:srgbClr val="00FFFF"/>
              </a:buClr>
              <a:buFont typeface="Wingdings" pitchFamily="2" charset="2"/>
              <a:buChar char="v"/>
              <a:defRPr/>
            </a:pPr>
            <a:r>
              <a:rPr lang="es-ES" sz="4000" i="1" kern="1200" dirty="0">
                <a:solidFill>
                  <a:schemeClr val="accent2">
                    <a:lumMod val="90000"/>
                    <a:lumOff val="10000"/>
                  </a:schemeClr>
                </a:solidFill>
                <a:latin typeface="Verdana" pitchFamily="34" charset="0"/>
              </a:rPr>
              <a:t>Interferencia Solar</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774373" y="2802544"/>
            <a:ext cx="4787418" cy="3363081"/>
          </a:xfrm>
        </p:spPr>
        <p:txBody>
          <a:bodyPr>
            <a:noAutofit/>
          </a:bodyPr>
          <a:lstStyle/>
          <a:p>
            <a:pPr>
              <a:buNone/>
            </a:pPr>
            <a:r>
              <a:rPr lang="es-ES" sz="2769" b="1" dirty="0">
                <a:latin typeface="Arial" panose="020B0604020202020204" pitchFamily="34" charset="0"/>
                <a:cs typeface="Arial" panose="020B0604020202020204" pitchFamily="34" charset="0"/>
              </a:rPr>
              <a:t>¿Preguntas?</a:t>
            </a:r>
          </a:p>
          <a:p>
            <a:pPr>
              <a:buNone/>
            </a:pPr>
            <a:r>
              <a:rPr lang="es-ES" sz="2769" b="1" dirty="0" err="1">
                <a:latin typeface="Arial" panose="020B0604020202020204" pitchFamily="34" charset="0"/>
                <a:cs typeface="Arial" panose="020B0604020202020204" pitchFamily="34" charset="0"/>
              </a:rPr>
              <a:t>Any</a:t>
            </a:r>
            <a:r>
              <a:rPr lang="es-ES" sz="2769" b="1" dirty="0">
                <a:latin typeface="Arial" panose="020B0604020202020204" pitchFamily="34" charset="0"/>
                <a:cs typeface="Arial" panose="020B0604020202020204" pitchFamily="34" charset="0"/>
              </a:rPr>
              <a:t> </a:t>
            </a:r>
            <a:r>
              <a:rPr lang="es-ES" sz="2769" b="1" dirty="0" err="1">
                <a:latin typeface="Arial" panose="020B0604020202020204" pitchFamily="34" charset="0"/>
                <a:cs typeface="Arial" panose="020B0604020202020204" pitchFamily="34" charset="0"/>
              </a:rPr>
              <a:t>questions</a:t>
            </a:r>
            <a:r>
              <a:rPr lang="es-ES" sz="2769" b="1" dirty="0">
                <a:latin typeface="Arial" panose="020B0604020202020204" pitchFamily="34" charset="0"/>
                <a:cs typeface="Arial" panose="020B0604020202020204" pitchFamily="34" charset="0"/>
              </a:rPr>
              <a:t>?</a:t>
            </a:r>
          </a:p>
          <a:p>
            <a:pPr>
              <a:buNone/>
            </a:pPr>
            <a:r>
              <a:rPr lang="es-ES" sz="2769" b="1" dirty="0" err="1">
                <a:latin typeface="Arial" panose="020B0604020202020204" pitchFamily="34" charset="0"/>
                <a:cs typeface="Arial" panose="020B0604020202020204" pitchFamily="34" charset="0"/>
              </a:rPr>
              <a:t>Dúvidas</a:t>
            </a:r>
            <a:r>
              <a:rPr lang="es-ES" sz="2769" b="1" dirty="0">
                <a:latin typeface="Arial" panose="020B0604020202020204" pitchFamily="34" charset="0"/>
                <a:cs typeface="Arial" panose="020B0604020202020204" pitchFamily="34" charset="0"/>
              </a:rPr>
              <a:t>?</a:t>
            </a:r>
          </a:p>
          <a:p>
            <a:pPr>
              <a:buNone/>
            </a:pPr>
            <a:r>
              <a:rPr lang="fr-FR" sz="2769" b="1" dirty="0">
                <a:latin typeface="Arial" panose="020B0604020202020204" pitchFamily="34" charset="0"/>
                <a:cs typeface="Arial" panose="020B0604020202020204" pitchFamily="34" charset="0"/>
              </a:rPr>
              <a:t>Des questions?</a:t>
            </a:r>
          </a:p>
          <a:p>
            <a:pPr>
              <a:buNone/>
            </a:pPr>
            <a:r>
              <a:rPr lang="it-IT" sz="2769" b="1" dirty="0">
                <a:latin typeface="Arial" panose="020B0604020202020204" pitchFamily="34" charset="0"/>
                <a:cs typeface="Arial" panose="020B0604020202020204" pitchFamily="34" charset="0"/>
              </a:rPr>
              <a:t>Qualche domanda?</a:t>
            </a:r>
            <a:endParaRPr lang="es-ES" sz="2769" b="1" dirty="0">
              <a:latin typeface="Arial" panose="020B0604020202020204" pitchFamily="34" charset="0"/>
              <a:cs typeface="Arial" panose="020B0604020202020204" pitchFamily="34" charset="0"/>
            </a:endParaRPr>
          </a:p>
          <a:p>
            <a:pPr>
              <a:buNone/>
            </a:pPr>
            <a:r>
              <a:rPr lang="es-ES" sz="2769" b="1" dirty="0" err="1">
                <a:latin typeface="Arial" panose="020B0604020202020204" pitchFamily="34" charset="0"/>
                <a:cs typeface="Arial" panose="020B0604020202020204" pitchFamily="34" charset="0"/>
              </a:rPr>
              <a:t>Eine</a:t>
            </a:r>
            <a:r>
              <a:rPr lang="es-ES" sz="2769" b="1" dirty="0">
                <a:latin typeface="Arial" panose="020B0604020202020204" pitchFamily="34" charset="0"/>
                <a:cs typeface="Arial" panose="020B0604020202020204" pitchFamily="34" charset="0"/>
              </a:rPr>
              <a:t> </a:t>
            </a:r>
            <a:r>
              <a:rPr lang="es-ES" sz="2769" b="1" dirty="0" err="1">
                <a:latin typeface="Arial" panose="020B0604020202020204" pitchFamily="34" charset="0"/>
                <a:cs typeface="Arial" panose="020B0604020202020204" pitchFamily="34" charset="0"/>
              </a:rPr>
              <a:t>Frage</a:t>
            </a:r>
            <a:r>
              <a:rPr lang="es-ES" sz="2769" b="1" dirty="0">
                <a:latin typeface="Arial" panose="020B0604020202020204" pitchFamily="34" charset="0"/>
                <a:cs typeface="Arial" panose="020B0604020202020204" pitchFamily="34" charset="0"/>
              </a:rPr>
              <a:t>?</a:t>
            </a:r>
          </a:p>
          <a:p>
            <a:pPr>
              <a:buNone/>
            </a:pPr>
            <a:r>
              <a:rPr lang="ru-RU" sz="2769" b="1" dirty="0">
                <a:latin typeface="Arial" panose="020B0604020202020204" pitchFamily="34" charset="0"/>
                <a:cs typeface="Arial" panose="020B0604020202020204" pitchFamily="34" charset="0"/>
              </a:rPr>
              <a:t>Есть вопросы?</a:t>
            </a:r>
            <a:endParaRPr lang="es-ES" sz="2769" b="1" dirty="0">
              <a:latin typeface="Arial" panose="020B0604020202020204" pitchFamily="34" charset="0"/>
              <a:cs typeface="Arial" panose="020B0604020202020204" pitchFamily="34" charset="0"/>
            </a:endParaRPr>
          </a:p>
        </p:txBody>
      </p:sp>
      <p:grpSp>
        <p:nvGrpSpPr>
          <p:cNvPr id="14" name="13 Grupo"/>
          <p:cNvGrpSpPr/>
          <p:nvPr/>
        </p:nvGrpSpPr>
        <p:grpSpPr>
          <a:xfrm>
            <a:off x="2378526" y="2921976"/>
            <a:ext cx="1147182" cy="3342563"/>
            <a:chOff x="3000364" y="2879724"/>
            <a:chExt cx="438151" cy="3621110"/>
          </a:xfrm>
        </p:grpSpPr>
        <p:pic>
          <p:nvPicPr>
            <p:cNvPr id="5" name="Picture 6" descr="E:\Usuarios\Nieves\Desktop\PORTUGUES-02.png"/>
            <p:cNvPicPr>
              <a:picLocks noChangeAspect="1" noChangeArrowheads="1"/>
            </p:cNvPicPr>
            <p:nvPr/>
          </p:nvPicPr>
          <p:blipFill>
            <a:blip r:embed="rId3"/>
            <a:srcRect/>
            <a:stretch>
              <a:fillRect/>
            </a:stretch>
          </p:blipFill>
          <p:spPr bwMode="auto">
            <a:xfrm>
              <a:off x="3000364" y="4000504"/>
              <a:ext cx="438150" cy="328613"/>
            </a:xfrm>
            <a:prstGeom prst="rect">
              <a:avLst/>
            </a:prstGeom>
            <a:noFill/>
          </p:spPr>
        </p:pic>
        <p:pic>
          <p:nvPicPr>
            <p:cNvPr id="6" name="Picture 7" descr="E:\Usuarios\Nieves\Desktop\FRANCES-02.png"/>
            <p:cNvPicPr>
              <a:picLocks noChangeAspect="1" noChangeArrowheads="1"/>
            </p:cNvPicPr>
            <p:nvPr/>
          </p:nvPicPr>
          <p:blipFill>
            <a:blip r:embed="rId4"/>
            <a:srcRect/>
            <a:stretch>
              <a:fillRect/>
            </a:stretch>
          </p:blipFill>
          <p:spPr bwMode="auto">
            <a:xfrm>
              <a:off x="3000364" y="4572008"/>
              <a:ext cx="438151" cy="328612"/>
            </a:xfrm>
            <a:prstGeom prst="rect">
              <a:avLst/>
            </a:prstGeom>
            <a:noFill/>
          </p:spPr>
        </p:pic>
        <p:pic>
          <p:nvPicPr>
            <p:cNvPr id="7" name="Picture 8" descr="E:\Usuarios\Nieves\Desktop\ITALIANO-02.png"/>
            <p:cNvPicPr>
              <a:picLocks noChangeAspect="1" noChangeArrowheads="1"/>
            </p:cNvPicPr>
            <p:nvPr/>
          </p:nvPicPr>
          <p:blipFill>
            <a:blip r:embed="rId5"/>
            <a:srcRect/>
            <a:stretch>
              <a:fillRect/>
            </a:stretch>
          </p:blipFill>
          <p:spPr bwMode="auto">
            <a:xfrm>
              <a:off x="3000364" y="5100651"/>
              <a:ext cx="438150" cy="328613"/>
            </a:xfrm>
            <a:prstGeom prst="rect">
              <a:avLst/>
            </a:prstGeom>
            <a:noFill/>
          </p:spPr>
        </p:pic>
        <p:pic>
          <p:nvPicPr>
            <p:cNvPr id="8" name="Picture 9" descr="E:\Usuarios\Nieves\Desktop\ALEMAN-02.png"/>
            <p:cNvPicPr>
              <a:picLocks noChangeAspect="1" noChangeArrowheads="1"/>
            </p:cNvPicPr>
            <p:nvPr/>
          </p:nvPicPr>
          <p:blipFill>
            <a:blip r:embed="rId6"/>
            <a:srcRect/>
            <a:stretch>
              <a:fillRect/>
            </a:stretch>
          </p:blipFill>
          <p:spPr bwMode="auto">
            <a:xfrm>
              <a:off x="3000364" y="5643578"/>
              <a:ext cx="438150" cy="328612"/>
            </a:xfrm>
            <a:prstGeom prst="rect">
              <a:avLst/>
            </a:prstGeom>
            <a:noFill/>
          </p:spPr>
        </p:pic>
        <p:pic>
          <p:nvPicPr>
            <p:cNvPr id="9" name="Picture 10" descr="E:\Usuarios\Nieves\Desktop\RUSO-02.png"/>
            <p:cNvPicPr>
              <a:picLocks noChangeAspect="1" noChangeArrowheads="1"/>
            </p:cNvPicPr>
            <p:nvPr/>
          </p:nvPicPr>
          <p:blipFill>
            <a:blip r:embed="rId7"/>
            <a:srcRect/>
            <a:stretch>
              <a:fillRect/>
            </a:stretch>
          </p:blipFill>
          <p:spPr bwMode="auto">
            <a:xfrm>
              <a:off x="3000364" y="6172222"/>
              <a:ext cx="438150" cy="328612"/>
            </a:xfrm>
            <a:prstGeom prst="rect">
              <a:avLst/>
            </a:prstGeom>
            <a:noFill/>
          </p:spPr>
        </p:pic>
        <p:pic>
          <p:nvPicPr>
            <p:cNvPr id="10" name="Picture 5" descr="E:\Usuarios\Nieves\Desktop\INGLES-02.png"/>
            <p:cNvPicPr>
              <a:picLocks noChangeAspect="1" noChangeArrowheads="1"/>
            </p:cNvPicPr>
            <p:nvPr/>
          </p:nvPicPr>
          <p:blipFill>
            <a:blip r:embed="rId8"/>
            <a:srcRect/>
            <a:stretch>
              <a:fillRect/>
            </a:stretch>
          </p:blipFill>
          <p:spPr bwMode="auto">
            <a:xfrm>
              <a:off x="3008305" y="3475040"/>
              <a:ext cx="420687" cy="311150"/>
            </a:xfrm>
            <a:prstGeom prst="rect">
              <a:avLst/>
            </a:prstGeom>
            <a:noFill/>
          </p:spPr>
        </p:pic>
        <p:pic>
          <p:nvPicPr>
            <p:cNvPr id="1028" name="Picture 4" descr="E:\Usuarios\Nieves\Desktop\arggg-02.png"/>
            <p:cNvPicPr>
              <a:picLocks noChangeAspect="1" noChangeArrowheads="1"/>
            </p:cNvPicPr>
            <p:nvPr/>
          </p:nvPicPr>
          <p:blipFill>
            <a:blip r:embed="rId9"/>
            <a:srcRect/>
            <a:stretch>
              <a:fillRect/>
            </a:stretch>
          </p:blipFill>
          <p:spPr bwMode="auto">
            <a:xfrm>
              <a:off x="3000364" y="2879724"/>
              <a:ext cx="427038" cy="334962"/>
            </a:xfrm>
            <a:prstGeom prst="rect">
              <a:avLst/>
            </a:prstGeom>
            <a:noFill/>
          </p:spPr>
        </p:pic>
      </p:grpSp>
      <p:pic>
        <p:nvPicPr>
          <p:cNvPr id="11" name="Picture 5"/>
          <p:cNvPicPr>
            <a:picLocks noChangeAspect="1"/>
          </p:cNvPicPr>
          <p:nvPr/>
        </p:nvPicPr>
        <p:blipFill>
          <a:blip r:embed="rId10"/>
          <a:stretch>
            <a:fillRect/>
          </a:stretch>
        </p:blipFill>
        <p:spPr>
          <a:xfrm>
            <a:off x="3773968" y="570837"/>
            <a:ext cx="1994068" cy="1905442"/>
          </a:xfrm>
          <a:prstGeom prst="rect">
            <a:avLst/>
          </a:prstGeom>
        </p:spPr>
      </p:pic>
    </p:spTree>
    <p:extLst>
      <p:ext uri="{BB962C8B-B14F-4D97-AF65-F5344CB8AC3E}">
        <p14:creationId xmlns:p14="http://schemas.microsoft.com/office/powerpoint/2010/main" val="303912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wipe(up)">
                                      <p:cBhvr>
                                        <p:cTn id="20" dur="500"/>
                                        <p:tgtEl>
                                          <p:spTgt spid="3">
                                            <p:txEl>
                                              <p:pRg st="0" end="0"/>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up)">
                                      <p:cBhvr>
                                        <p:cTn id="23" dur="500"/>
                                        <p:tgtEl>
                                          <p:spTgt spid="3">
                                            <p:txEl>
                                              <p:pRg st="1" end="1"/>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up)">
                                      <p:cBhvr>
                                        <p:cTn id="26" dur="500"/>
                                        <p:tgtEl>
                                          <p:spTgt spid="3">
                                            <p:txEl>
                                              <p:pRg st="2" end="2"/>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up)">
                                      <p:cBhvr>
                                        <p:cTn id="29" dur="500"/>
                                        <p:tgtEl>
                                          <p:spTgt spid="3">
                                            <p:txEl>
                                              <p:pRg st="3" end="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up)">
                                      <p:cBhvr>
                                        <p:cTn id="32" dur="500"/>
                                        <p:tgtEl>
                                          <p:spTgt spid="3">
                                            <p:txEl>
                                              <p:pRg st="4" end="4"/>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up)">
                                      <p:cBhvr>
                                        <p:cTn id="35" dur="500"/>
                                        <p:tgtEl>
                                          <p:spTgt spid="3">
                                            <p:txEl>
                                              <p:pRg st="5" end="5"/>
                                            </p:txEl>
                                          </p:spTgt>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up)">
                                      <p:cBhvr>
                                        <p:cTn id="3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1026"/>
          <p:cNvSpPr>
            <a:spLocks noGrp="1" noChangeArrowheads="1"/>
          </p:cNvSpPr>
          <p:nvPr>
            <p:ph type="title"/>
          </p:nvPr>
        </p:nvSpPr>
        <p:spPr>
          <a:xfrm>
            <a:off x="547936" y="27856"/>
            <a:ext cx="8299648" cy="1143000"/>
          </a:xfrm>
          <a:solidFill>
            <a:schemeClr val="accent2">
              <a:lumMod val="10000"/>
              <a:lumOff val="90000"/>
            </a:schemeClr>
          </a:solidFill>
          <a:ln w="76200">
            <a:solidFill>
              <a:schemeClr val="accent2">
                <a:lumMod val="75000"/>
                <a:lumOff val="25000"/>
              </a:schemeClr>
            </a:solidFill>
          </a:ln>
        </p:spPr>
        <p:txBody>
          <a:bodyPr/>
          <a:lstStyle/>
          <a:p>
            <a:pPr>
              <a:defRPr/>
            </a:pPr>
            <a:r>
              <a:rPr lang="es-ES_tradnl" i="1" dirty="0">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Medios Físicos de Transmisión</a:t>
            </a:r>
            <a:endParaRPr lang="es-ES_tradnl" dirty="0">
              <a:solidFill>
                <a:schemeClr val="accent2">
                  <a:lumMod val="75000"/>
                  <a:lumOff val="25000"/>
                </a:schemeClr>
              </a:solidFill>
              <a:latin typeface="Arial" panose="020B0604020202020204" pitchFamily="34" charset="0"/>
              <a:cs typeface="Arial" panose="020B0604020202020204" pitchFamily="34" charset="0"/>
            </a:endParaRPr>
          </a:p>
        </p:txBody>
      </p:sp>
      <p:sp>
        <p:nvSpPr>
          <p:cNvPr id="23555" name="Text Box 1027"/>
          <p:cNvSpPr txBox="1">
            <a:spLocks noChangeArrowheads="1"/>
          </p:cNvSpPr>
          <p:nvPr/>
        </p:nvSpPr>
        <p:spPr bwMode="auto">
          <a:xfrm>
            <a:off x="251520" y="1371600"/>
            <a:ext cx="8892480" cy="5292725"/>
          </a:xfrm>
          <a:prstGeom prst="rect">
            <a:avLst/>
          </a:prstGeom>
          <a:solidFill>
            <a:schemeClr val="accent2">
              <a:lumMod val="10000"/>
              <a:lumOff val="90000"/>
            </a:schemeClr>
          </a:solidFill>
          <a:ln w="76200">
            <a:solidFill>
              <a:schemeClr val="accent2">
                <a:lumMod val="75000"/>
                <a:lumOff val="25000"/>
              </a:schemeClr>
            </a:solidFill>
            <a:miter lim="800000"/>
            <a:headEnd/>
            <a:tailEnd/>
          </a:ln>
        </p:spPr>
        <p:txBody>
          <a:bodyPr wrap="square">
            <a:spAutoFit/>
          </a:bodyPr>
          <a:lstStyle/>
          <a:p>
            <a:pPr>
              <a:buFontTx/>
              <a:buChar char="•"/>
            </a:pPr>
            <a:r>
              <a:rPr lang="es-ES_tradnl" sz="3000" b="1" i="1" dirty="0">
                <a:solidFill>
                  <a:schemeClr val="bg1"/>
                </a:solidFill>
                <a:latin typeface="Arial" pitchFamily="34" charset="0"/>
              </a:rPr>
              <a:t>Cables</a:t>
            </a:r>
            <a:endParaRPr lang="es-ES_tradnl" sz="3000" b="1" dirty="0">
              <a:solidFill>
                <a:schemeClr val="bg1"/>
              </a:solidFill>
              <a:latin typeface="Arial" pitchFamily="34" charset="0"/>
            </a:endParaRPr>
          </a:p>
          <a:p>
            <a:pPr lvl="4">
              <a:buFont typeface="Wingdings 3" pitchFamily="18" charset="2"/>
              <a:buChar char=""/>
            </a:pPr>
            <a:r>
              <a:rPr lang="es-ES_tradnl" sz="2600" i="1" dirty="0">
                <a:solidFill>
                  <a:schemeClr val="bg1"/>
                </a:solidFill>
                <a:latin typeface="Arial" pitchFamily="34" charset="0"/>
              </a:rPr>
              <a:t>Par Telefónico	</a:t>
            </a:r>
          </a:p>
          <a:p>
            <a:pPr lvl="4">
              <a:buFont typeface="Wingdings 3" pitchFamily="18" charset="2"/>
              <a:buChar char=""/>
            </a:pPr>
            <a:r>
              <a:rPr lang="es-ES_tradnl" sz="2600" i="1" dirty="0">
                <a:solidFill>
                  <a:schemeClr val="bg1"/>
                </a:solidFill>
                <a:latin typeface="Arial" pitchFamily="34" charset="0"/>
              </a:rPr>
              <a:t>Trenzado</a:t>
            </a:r>
          </a:p>
          <a:p>
            <a:pPr lvl="4">
              <a:buFont typeface="Wingdings 3" pitchFamily="18" charset="2"/>
              <a:buChar char=""/>
            </a:pPr>
            <a:r>
              <a:rPr lang="es-ES_tradnl" sz="2600" i="1" dirty="0">
                <a:solidFill>
                  <a:schemeClr val="bg1"/>
                </a:solidFill>
                <a:latin typeface="Arial" pitchFamily="34" charset="0"/>
              </a:rPr>
              <a:t>Coaxial</a:t>
            </a:r>
          </a:p>
          <a:p>
            <a:pPr>
              <a:buFontTx/>
              <a:buChar char="•"/>
            </a:pPr>
            <a:r>
              <a:rPr lang="es-ES_tradnl" sz="3000" b="1" i="1" dirty="0">
                <a:solidFill>
                  <a:schemeClr val="bg1"/>
                </a:solidFill>
                <a:latin typeface="Arial" pitchFamily="34" charset="0"/>
              </a:rPr>
              <a:t>Guía de Onda</a:t>
            </a:r>
          </a:p>
          <a:p>
            <a:pPr>
              <a:buFontTx/>
              <a:buChar char="•"/>
            </a:pPr>
            <a:r>
              <a:rPr lang="es-ES_tradnl" sz="3000" b="1" i="1" dirty="0">
                <a:solidFill>
                  <a:schemeClr val="bg1"/>
                </a:solidFill>
                <a:latin typeface="Arial" pitchFamily="34" charset="0"/>
              </a:rPr>
              <a:t>Fibras Óptica </a:t>
            </a:r>
          </a:p>
          <a:p>
            <a:pPr>
              <a:buFontTx/>
              <a:buChar char="•"/>
            </a:pPr>
            <a:r>
              <a:rPr lang="es-ES_tradnl" sz="3000" b="1" i="1" dirty="0">
                <a:solidFill>
                  <a:schemeClr val="bg1"/>
                </a:solidFill>
                <a:latin typeface="Arial" pitchFamily="34" charset="0"/>
              </a:rPr>
              <a:t>Radiocomunicaciones</a:t>
            </a:r>
            <a:r>
              <a:rPr lang="es-ES_tradnl" sz="2600" b="1" i="1" dirty="0">
                <a:solidFill>
                  <a:schemeClr val="bg1"/>
                </a:solidFill>
                <a:latin typeface="Arial" pitchFamily="34" charset="0"/>
              </a:rPr>
              <a:t> </a:t>
            </a:r>
            <a:r>
              <a:rPr lang="es-ES_tradnl" sz="2200" b="1" i="1" dirty="0">
                <a:solidFill>
                  <a:schemeClr val="bg1"/>
                </a:solidFill>
                <a:latin typeface="Arial" pitchFamily="34" charset="0"/>
              </a:rPr>
              <a:t>(ondas Electromagnéticas)</a:t>
            </a:r>
          </a:p>
          <a:p>
            <a:pPr lvl="2">
              <a:buFontTx/>
              <a:buChar char="•"/>
            </a:pPr>
            <a:r>
              <a:rPr lang="es-ES_tradnl" sz="2600" b="1" i="1" dirty="0">
                <a:solidFill>
                  <a:schemeClr val="bg1"/>
                </a:solidFill>
                <a:latin typeface="Arial" pitchFamily="34" charset="0"/>
              </a:rPr>
              <a:t>Radioenlace</a:t>
            </a:r>
          </a:p>
          <a:p>
            <a:pPr lvl="2">
              <a:buFontTx/>
              <a:buChar char="•"/>
            </a:pPr>
            <a:r>
              <a:rPr lang="es-ES_tradnl" sz="2600" b="1" i="1" dirty="0">
                <a:solidFill>
                  <a:schemeClr val="bg1"/>
                </a:solidFill>
                <a:latin typeface="Arial" pitchFamily="34" charset="0"/>
              </a:rPr>
              <a:t>Microondas</a:t>
            </a:r>
          </a:p>
          <a:p>
            <a:pPr lvl="2">
              <a:buFontTx/>
              <a:buChar char="•"/>
            </a:pPr>
            <a:r>
              <a:rPr lang="es-ES_tradnl" sz="2600" b="1" i="1" dirty="0">
                <a:solidFill>
                  <a:schemeClr val="bg1"/>
                </a:solidFill>
                <a:latin typeface="Arial" pitchFamily="34" charset="0"/>
              </a:rPr>
              <a:t>Satelital </a:t>
            </a:r>
          </a:p>
          <a:p>
            <a:pPr>
              <a:buFontTx/>
              <a:buChar char="•"/>
            </a:pPr>
            <a:r>
              <a:rPr lang="es-ES_tradnl" sz="3000" b="1" i="1" dirty="0">
                <a:solidFill>
                  <a:schemeClr val="bg1"/>
                </a:solidFill>
                <a:latin typeface="Arial" pitchFamily="34" charset="0"/>
              </a:rPr>
              <a:t>Láser</a:t>
            </a:r>
          </a:p>
          <a:p>
            <a:pPr>
              <a:buFontTx/>
              <a:buChar char="•"/>
            </a:pPr>
            <a:r>
              <a:rPr lang="es-ES_tradnl" sz="3000" b="1" i="1" dirty="0">
                <a:solidFill>
                  <a:schemeClr val="bg1"/>
                </a:solidFill>
                <a:latin typeface="Arial" pitchFamily="34" charset="0"/>
              </a:rPr>
              <a:t>Infrarrojo</a:t>
            </a:r>
          </a:p>
        </p:txBody>
      </p:sp>
      <p:sp>
        <p:nvSpPr>
          <p:cNvPr id="4" name="Rectangle 1026"/>
          <p:cNvSpPr txBox="1">
            <a:spLocks noChangeArrowheads="1"/>
          </p:cNvSpPr>
          <p:nvPr/>
        </p:nvSpPr>
        <p:spPr bwMode="auto">
          <a:xfrm>
            <a:off x="4932040" y="1628800"/>
            <a:ext cx="4083284" cy="2232248"/>
          </a:xfrm>
          <a:prstGeom prst="rect">
            <a:avLst/>
          </a:prstGeom>
          <a:solidFill>
            <a:schemeClr val="bg1">
              <a:lumMod val="20000"/>
              <a:lumOff val="80000"/>
            </a:schemeClr>
          </a:solidFill>
          <a:ln w="76200">
            <a:solidFill>
              <a:schemeClr val="accent2">
                <a:lumMod val="75000"/>
                <a:lumOff val="25000"/>
              </a:schemeClr>
            </a:solid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defRPr/>
            </a:pPr>
            <a:r>
              <a:rPr lang="es-ES_tradnl" sz="3600" b="1" i="1" kern="0" dirty="0">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Medios Físicos de Transmisión</a:t>
            </a:r>
            <a:br>
              <a:rPr lang="es-ES_tradnl" sz="3600" b="1" i="1" kern="0" dirty="0">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br>
            <a:r>
              <a:rPr lang="es-ES_tradnl" sz="3600" b="1" i="1" kern="0" dirty="0">
                <a:solidFill>
                  <a:schemeClr val="accent2">
                    <a:lumMod val="75000"/>
                    <a:lumOff val="25000"/>
                  </a:schemeClr>
                </a:solidFill>
                <a:effectLst>
                  <a:outerShdw blurRad="38100" dist="38100" dir="2700000" algn="tl">
                    <a:srgbClr val="000000"/>
                  </a:outerShdw>
                </a:effectLst>
                <a:latin typeface="Arial" panose="020B0604020202020204" pitchFamily="34" charset="0"/>
                <a:cs typeface="Arial" panose="020B0604020202020204" pitchFamily="34" charset="0"/>
              </a:rPr>
              <a:t>Elementos Pasivos</a:t>
            </a:r>
            <a:endParaRPr lang="es-ES_tradnl" sz="3600" b="1" kern="0" dirty="0">
              <a:solidFill>
                <a:schemeClr val="accent2">
                  <a:lumMod val="75000"/>
                  <a:lumOff val="25000"/>
                </a:schemeClr>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txBox="1">
            <a:spLocks noGrp="1"/>
          </p:cNvSpPr>
          <p:nvPr/>
        </p:nvSpPr>
        <p:spPr bwMode="auto">
          <a:xfrm>
            <a:off x="6553200" y="6248400"/>
            <a:ext cx="1905000" cy="457200"/>
          </a:xfrm>
          <a:prstGeom prst="rect">
            <a:avLst/>
          </a:prstGeom>
          <a:noFill/>
          <a:ln>
            <a:miter lim="800000"/>
            <a:headEnd/>
            <a:tailEnd/>
          </a:ln>
        </p:spPr>
        <p:txBody>
          <a:bodyPr/>
          <a:lstStyle/>
          <a:p>
            <a:pPr algn="r">
              <a:defRPr/>
            </a:pPr>
            <a:fld id="{EB9D0B05-7E51-4AD2-B4BD-22BCD5767A63}" type="slidenum">
              <a:rPr lang="en-US" sz="1400">
                <a:latin typeface="+mn-lt"/>
              </a:rPr>
              <a:pPr algn="r">
                <a:defRPr/>
              </a:pPr>
              <a:t>50</a:t>
            </a:fld>
            <a:endParaRPr lang="en-US" sz="1400">
              <a:latin typeface="+mn-lt"/>
            </a:endParaRPr>
          </a:p>
        </p:txBody>
      </p:sp>
      <p:graphicFrame>
        <p:nvGraphicFramePr>
          <p:cNvPr id="196611" name="Object 2"/>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8205" name="Diapositiva" r:id="rId3" imgW="4572000" imgH="3429000" progId="PowerPoint.Slide.8">
                  <p:embed/>
                </p:oleObj>
              </mc:Choice>
              <mc:Fallback>
                <p:oleObj name="Diapositiva" r:id="rId3" imgW="4572000" imgH="3429000" progId="PowerPoint.Slid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6699"/>
            </a:gs>
            <a:gs pos="100000">
              <a:schemeClr val="bg1"/>
            </a:gs>
          </a:gsLst>
          <a:lin ang="5400000" scaled="1"/>
        </a:gra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304800" y="228600"/>
            <a:ext cx="8534400" cy="1219200"/>
          </a:xfrm>
          <a:solidFill>
            <a:schemeClr val="bg1">
              <a:lumMod val="20000"/>
              <a:lumOff val="80000"/>
            </a:schemeClr>
          </a:solidFill>
          <a:ln w="76200">
            <a:solidFill>
              <a:schemeClr val="bg1">
                <a:lumMod val="75000"/>
              </a:schemeClr>
            </a:solidFill>
          </a:ln>
        </p:spPr>
        <p:txBody>
          <a:bodyPr/>
          <a:lstStyle/>
          <a:p>
            <a:pPr>
              <a:defRPr/>
            </a:pPr>
            <a:r>
              <a:rPr lang="es-ES_tradnl" sz="4000" i="1" dirty="0">
                <a:solidFill>
                  <a:schemeClr val="accent2">
                    <a:lumMod val="75000"/>
                    <a:lumOff val="25000"/>
                  </a:schemeClr>
                </a:solidFill>
                <a:effectLst>
                  <a:outerShdw blurRad="38100" dist="38100" dir="2700000" algn="tl">
                    <a:srgbClr val="000000"/>
                  </a:outerShdw>
                </a:effectLst>
                <a:latin typeface="Tahoma" pitchFamily="34" charset="0"/>
              </a:rPr>
              <a:t>Medios Físicos de Transmisión</a:t>
            </a:r>
            <a:br>
              <a:rPr lang="es-ES_tradnl" sz="4000" i="1" dirty="0">
                <a:solidFill>
                  <a:schemeClr val="accent2">
                    <a:lumMod val="75000"/>
                    <a:lumOff val="25000"/>
                  </a:schemeClr>
                </a:solidFill>
                <a:effectLst>
                  <a:outerShdw blurRad="38100" dist="38100" dir="2700000" algn="tl">
                    <a:srgbClr val="000000"/>
                  </a:outerShdw>
                </a:effectLst>
                <a:latin typeface="Tahoma" pitchFamily="34" charset="0"/>
              </a:rPr>
            </a:br>
            <a:r>
              <a:rPr lang="es-ES_tradnl" sz="4000" i="1" dirty="0">
                <a:solidFill>
                  <a:schemeClr val="accent2">
                    <a:lumMod val="75000"/>
                    <a:lumOff val="25000"/>
                  </a:schemeClr>
                </a:solidFill>
                <a:effectLst>
                  <a:outerShdw blurRad="38100" dist="38100" dir="2700000" algn="tl">
                    <a:srgbClr val="000000"/>
                  </a:outerShdw>
                </a:effectLst>
                <a:latin typeface="Tahoma" pitchFamily="34" charset="0"/>
              </a:rPr>
              <a:t>Terminología</a:t>
            </a:r>
          </a:p>
        </p:txBody>
      </p:sp>
      <p:sp>
        <p:nvSpPr>
          <p:cNvPr id="121859" name="Rectangle 3"/>
          <p:cNvSpPr>
            <a:spLocks noGrp="1" noChangeArrowheads="1"/>
          </p:cNvSpPr>
          <p:nvPr>
            <p:ph type="body" idx="1"/>
          </p:nvPr>
        </p:nvSpPr>
        <p:spPr>
          <a:xfrm>
            <a:off x="304800" y="1905000"/>
            <a:ext cx="8534400" cy="4648200"/>
          </a:xfrm>
          <a:solidFill>
            <a:schemeClr val="bg1">
              <a:lumMod val="20000"/>
              <a:lumOff val="80000"/>
            </a:schemeClr>
          </a:solidFill>
          <a:ln w="76200">
            <a:solidFill>
              <a:schemeClr val="bg1">
                <a:lumMod val="75000"/>
              </a:schemeClr>
            </a:solidFill>
          </a:ln>
        </p:spPr>
        <p:txBody>
          <a:bodyPr/>
          <a:lstStyle/>
          <a:p>
            <a:pPr>
              <a:defRPr/>
            </a:pPr>
            <a:r>
              <a:rPr lang="es-ES_tradnl" sz="3600" b="1" i="1">
                <a:solidFill>
                  <a:schemeClr val="accent2">
                    <a:lumMod val="75000"/>
                    <a:lumOff val="25000"/>
                  </a:schemeClr>
                </a:solidFill>
                <a:effectLst>
                  <a:outerShdw blurRad="38100" dist="38100" dir="2700000" algn="tl">
                    <a:srgbClr val="000000"/>
                  </a:outerShdw>
                </a:effectLst>
                <a:latin typeface="Arial" charset="0"/>
              </a:rPr>
              <a:t>Backbone 			Troncal	(Montante/Vertical)</a:t>
            </a:r>
          </a:p>
          <a:p>
            <a:pPr>
              <a:defRPr/>
            </a:pPr>
            <a:r>
              <a:rPr lang="es-ES_tradnl" sz="3600" b="1" i="1">
                <a:solidFill>
                  <a:schemeClr val="accent2">
                    <a:lumMod val="75000"/>
                    <a:lumOff val="25000"/>
                  </a:schemeClr>
                </a:solidFill>
                <a:effectLst>
                  <a:outerShdw blurRad="38100" dist="38100" dir="2700000" algn="tl">
                    <a:srgbClr val="000000"/>
                  </a:outerShdw>
                </a:effectLst>
                <a:latin typeface="Arial" charset="0"/>
              </a:rPr>
              <a:t>	 (Vertical)</a:t>
            </a:r>
          </a:p>
          <a:p>
            <a:pPr>
              <a:defRPr/>
            </a:pPr>
            <a:r>
              <a:rPr lang="es-ES_tradnl" sz="3600" b="1" i="1">
                <a:solidFill>
                  <a:schemeClr val="accent2">
                    <a:lumMod val="75000"/>
                    <a:lumOff val="25000"/>
                  </a:schemeClr>
                </a:solidFill>
                <a:effectLst>
                  <a:outerShdw blurRad="38100" dist="38100" dir="2700000" algn="tl">
                    <a:srgbClr val="000000"/>
                  </a:outerShdw>
                </a:effectLst>
                <a:latin typeface="Arial" charset="0"/>
              </a:rPr>
              <a:t>Horizontal  Backbone</a:t>
            </a:r>
          </a:p>
          <a:p>
            <a:pPr>
              <a:defRPr/>
            </a:pPr>
            <a:r>
              <a:rPr lang="es-ES_tradnl" sz="3600" b="1" i="1">
                <a:solidFill>
                  <a:schemeClr val="accent2">
                    <a:lumMod val="75000"/>
                    <a:lumOff val="25000"/>
                  </a:schemeClr>
                </a:solidFill>
                <a:effectLst>
                  <a:outerShdw blurRad="38100" dist="38100" dir="2700000" algn="tl">
                    <a:srgbClr val="000000"/>
                  </a:outerShdw>
                </a:effectLst>
                <a:latin typeface="Arial" charset="0"/>
              </a:rPr>
              <a:t>Horizontal Cable</a:t>
            </a:r>
          </a:p>
          <a:p>
            <a:pPr>
              <a:defRPr/>
            </a:pPr>
            <a:r>
              <a:rPr lang="es-ES_tradnl" sz="3600" b="1" i="1">
                <a:solidFill>
                  <a:schemeClr val="accent2">
                    <a:lumMod val="75000"/>
                    <a:lumOff val="25000"/>
                  </a:schemeClr>
                </a:solidFill>
                <a:effectLst>
                  <a:outerShdw blurRad="38100" dist="38100" dir="2700000" algn="tl">
                    <a:srgbClr val="000000"/>
                  </a:outerShdw>
                </a:effectLst>
                <a:latin typeface="Arial" charset="0"/>
              </a:rPr>
              <a:t>Patch cord</a:t>
            </a:r>
          </a:p>
          <a:p>
            <a:pPr>
              <a:defRPr/>
            </a:pPr>
            <a:r>
              <a:rPr lang="es-ES_tradnl" sz="3600" b="1" i="1">
                <a:solidFill>
                  <a:schemeClr val="accent2">
                    <a:lumMod val="75000"/>
                    <a:lumOff val="25000"/>
                  </a:schemeClr>
                </a:solidFill>
                <a:effectLst>
                  <a:outerShdw blurRad="38100" dist="38100" dir="2700000" algn="tl">
                    <a:srgbClr val="000000"/>
                  </a:outerShdw>
                </a:effectLst>
                <a:latin typeface="Arial" charset="0"/>
              </a:rPr>
              <a:t>Pin Out</a:t>
            </a:r>
          </a:p>
        </p:txBody>
      </p:sp>
      <p:sp>
        <p:nvSpPr>
          <p:cNvPr id="24580" name="AutoShape 4"/>
          <p:cNvSpPr>
            <a:spLocks noChangeArrowheads="1"/>
          </p:cNvSpPr>
          <p:nvPr/>
        </p:nvSpPr>
        <p:spPr bwMode="auto">
          <a:xfrm>
            <a:off x="3429000" y="2133600"/>
            <a:ext cx="1295400" cy="304800"/>
          </a:xfrm>
          <a:prstGeom prst="rightArrow">
            <a:avLst>
              <a:gd name="adj1" fmla="val 50000"/>
              <a:gd name="adj2" fmla="val 106250"/>
            </a:avLst>
          </a:prstGeom>
          <a:solidFill>
            <a:srgbClr val="FF0000"/>
          </a:solidFill>
          <a:ln w="19050">
            <a:solidFill>
              <a:srgbClr val="008000"/>
            </a:solidFill>
            <a:miter lim="800000"/>
            <a:headEnd/>
            <a:tailEnd/>
          </a:ln>
        </p:spPr>
        <p:txBody>
          <a:bodyPr wrap="none" anchor="ctr"/>
          <a:lstStyle/>
          <a:p>
            <a:endParaRPr lang="es-E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a:xfrm>
            <a:off x="1619672" y="228600"/>
            <a:ext cx="5695528" cy="1219200"/>
          </a:xfrm>
          <a:solidFill>
            <a:schemeClr val="bg1">
              <a:lumMod val="20000"/>
              <a:lumOff val="80000"/>
            </a:schemeClr>
          </a:solidFill>
          <a:ln w="76200">
            <a:solidFill>
              <a:schemeClr val="bg1">
                <a:lumMod val="40000"/>
                <a:lumOff val="60000"/>
              </a:schemeClr>
            </a:solidFill>
          </a:ln>
        </p:spPr>
        <p:txBody>
          <a:bodyPr/>
          <a:lstStyle/>
          <a:p>
            <a:br>
              <a:rPr lang="es-ES_tradnl" sz="4800" i="1" dirty="0">
                <a:solidFill>
                  <a:schemeClr val="accent2">
                    <a:lumMod val="75000"/>
                    <a:lumOff val="25000"/>
                  </a:schemeClr>
                </a:solidFill>
                <a:latin typeface="Arial" pitchFamily="34" charset="0"/>
              </a:rPr>
            </a:br>
            <a:r>
              <a:rPr lang="es-ES_tradnl" sz="4800" i="1" dirty="0">
                <a:solidFill>
                  <a:schemeClr val="accent2">
                    <a:lumMod val="75000"/>
                    <a:lumOff val="25000"/>
                  </a:schemeClr>
                </a:solidFill>
                <a:latin typeface="Arial" pitchFamily="34" charset="0"/>
              </a:rPr>
              <a:t>Trenzado/Coaxial</a:t>
            </a:r>
            <a:br>
              <a:rPr lang="es-ES_tradnl" sz="4800" i="1" dirty="0">
                <a:solidFill>
                  <a:schemeClr val="accent2">
                    <a:lumMod val="75000"/>
                    <a:lumOff val="25000"/>
                  </a:schemeClr>
                </a:solidFill>
                <a:latin typeface="Arial" pitchFamily="34" charset="0"/>
              </a:rPr>
            </a:br>
            <a:endParaRPr lang="es-ES_tradnl" sz="4800" i="1" dirty="0">
              <a:solidFill>
                <a:schemeClr val="accent2">
                  <a:lumMod val="75000"/>
                  <a:lumOff val="25000"/>
                </a:schemeClr>
              </a:solidFill>
              <a:latin typeface="Arial" pitchFamily="34" charset="0"/>
            </a:endParaRPr>
          </a:p>
        </p:txBody>
      </p:sp>
      <p:graphicFrame>
        <p:nvGraphicFramePr>
          <p:cNvPr id="1026" name="Object 1024"/>
          <p:cNvGraphicFramePr>
            <a:graphicFrameLocks noChangeAspect="1"/>
          </p:cNvGraphicFramePr>
          <p:nvPr>
            <p:extLst>
              <p:ext uri="{D42A27DB-BD31-4B8C-83A1-F6EECF244321}">
                <p14:modId xmlns:p14="http://schemas.microsoft.com/office/powerpoint/2010/main" val="3967775096"/>
              </p:ext>
            </p:extLst>
          </p:nvPr>
        </p:nvGraphicFramePr>
        <p:xfrm>
          <a:off x="304800" y="1828800"/>
          <a:ext cx="4038600" cy="2133600"/>
        </p:xfrm>
        <a:graphic>
          <a:graphicData uri="http://schemas.openxmlformats.org/presentationml/2006/ole">
            <mc:AlternateContent xmlns:mc="http://schemas.openxmlformats.org/markup-compatibility/2006">
              <mc:Choice xmlns:v="urn:schemas-microsoft-com:vml" Requires="v">
                <p:oleObj spid="_x0000_s1048" name="Imagen de mapa de bits" r:id="rId4" imgW="5028571" imgH="2085714" progId="PBrush">
                  <p:embed/>
                </p:oleObj>
              </mc:Choice>
              <mc:Fallback>
                <p:oleObj name="Imagen de mapa de bits" r:id="rId4" imgW="5028571" imgH="2085714" progId="PBrush">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828800"/>
                        <a:ext cx="4038600" cy="2133600"/>
                      </a:xfrm>
                      <a:prstGeom prst="rect">
                        <a:avLst/>
                      </a:prstGeom>
                      <a:solidFill>
                        <a:schemeClr val="hlink"/>
                      </a:solidFill>
                      <a:ln w="76200">
                        <a:solidFill>
                          <a:schemeClr val="bg1">
                            <a:lumMod val="40000"/>
                            <a:lumOff val="60000"/>
                          </a:schemeClr>
                        </a:solidFill>
                        <a:miter lim="800000"/>
                        <a:headEnd/>
                        <a:tailEnd/>
                      </a:ln>
                      <a:effectLst/>
                    </p:spPr>
                  </p:pic>
                </p:oleObj>
              </mc:Fallback>
            </mc:AlternateContent>
          </a:graphicData>
        </a:graphic>
      </p:graphicFrame>
      <p:grpSp>
        <p:nvGrpSpPr>
          <p:cNvPr id="4" name="Grupo 3"/>
          <p:cNvGrpSpPr/>
          <p:nvPr/>
        </p:nvGrpSpPr>
        <p:grpSpPr>
          <a:xfrm>
            <a:off x="4800600" y="1828800"/>
            <a:ext cx="4029075" cy="2133600"/>
            <a:chOff x="4800600" y="1828800"/>
            <a:chExt cx="4029075" cy="2133600"/>
          </a:xfrm>
        </p:grpSpPr>
        <p:graphicFrame>
          <p:nvGraphicFramePr>
            <p:cNvPr id="1027" name="Object 1025"/>
            <p:cNvGraphicFramePr>
              <a:graphicFrameLocks noChangeAspect="1"/>
            </p:cNvGraphicFramePr>
            <p:nvPr>
              <p:extLst>
                <p:ext uri="{D42A27DB-BD31-4B8C-83A1-F6EECF244321}">
                  <p14:modId xmlns:p14="http://schemas.microsoft.com/office/powerpoint/2010/main" val="650339342"/>
                </p:ext>
              </p:extLst>
            </p:nvPr>
          </p:nvGraphicFramePr>
          <p:xfrm>
            <a:off x="4800600" y="1828800"/>
            <a:ext cx="4029075" cy="2133600"/>
          </p:xfrm>
          <a:graphic>
            <a:graphicData uri="http://schemas.openxmlformats.org/presentationml/2006/ole">
              <mc:AlternateContent xmlns:mc="http://schemas.openxmlformats.org/markup-compatibility/2006">
                <mc:Choice xmlns:v="urn:schemas-microsoft-com:vml" Requires="v">
                  <p:oleObj spid="_x0000_s1049" name="Imagen de mapa de bits" r:id="rId6" imgW="3648584" imgH="2505425" progId="PBrush">
                    <p:embed/>
                  </p:oleObj>
                </mc:Choice>
                <mc:Fallback>
                  <p:oleObj name="Imagen de mapa de bits" r:id="rId6" imgW="3648584" imgH="2505425" progId="PBrush">
                    <p:embed/>
                    <p:pic>
                      <p:nvPicPr>
                        <p:cNvPr id="0" name="Object 10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1828800"/>
                          <a:ext cx="4029075" cy="2133600"/>
                        </a:xfrm>
                        <a:prstGeom prst="rect">
                          <a:avLst/>
                        </a:prstGeom>
                        <a:noFill/>
                        <a:ln w="76200">
                          <a:solidFill>
                            <a:schemeClr val="bg1">
                              <a:lumMod val="40000"/>
                              <a:lumOff val="60000"/>
                            </a:schemeClr>
                          </a:solidFill>
                          <a:miter lim="800000"/>
                          <a:headEnd/>
                          <a:tailEnd/>
                        </a:ln>
                        <a:effectLst/>
                      </p:spPr>
                    </p:pic>
                  </p:oleObj>
                </mc:Fallback>
              </mc:AlternateContent>
            </a:graphicData>
          </a:graphic>
        </p:graphicFrame>
        <p:pic>
          <p:nvPicPr>
            <p:cNvPr id="1030" name="Picture 7"/>
            <p:cNvPicPr>
              <a:picLocks noChangeAspect="1" noChangeArrowheads="1"/>
            </p:cNvPicPr>
            <p:nvPr/>
          </p:nvPicPr>
          <p:blipFill>
            <a:blip r:embed="rId8" cstate="print"/>
            <a:srcRect/>
            <a:stretch>
              <a:fillRect/>
            </a:stretch>
          </p:blipFill>
          <p:spPr bwMode="auto">
            <a:xfrm>
              <a:off x="7315200" y="2667000"/>
              <a:ext cx="1371600" cy="1143000"/>
            </a:xfrm>
            <a:prstGeom prst="rect">
              <a:avLst/>
            </a:prstGeom>
            <a:noFill/>
            <a:ln w="9525">
              <a:solidFill>
                <a:schemeClr val="bg1">
                  <a:lumMod val="40000"/>
                  <a:lumOff val="60000"/>
                </a:schemeClr>
              </a:solidFill>
              <a:miter lim="800000"/>
              <a:headEnd/>
              <a:tailEnd/>
            </a:ln>
          </p:spPr>
        </p:pic>
      </p:grpSp>
      <p:sp>
        <p:nvSpPr>
          <p:cNvPr id="1031" name="Rectangle 9"/>
          <p:cNvSpPr>
            <a:spLocks noChangeArrowheads="1"/>
          </p:cNvSpPr>
          <p:nvPr/>
        </p:nvSpPr>
        <p:spPr bwMode="auto">
          <a:xfrm>
            <a:off x="0" y="1556792"/>
            <a:ext cx="9144000" cy="0"/>
          </a:xfrm>
          <a:prstGeom prst="rect">
            <a:avLst/>
          </a:prstGeom>
          <a:noFill/>
          <a:ln w="9525">
            <a:noFill/>
            <a:miter lim="800000"/>
            <a:headEnd/>
            <a:tailEnd/>
          </a:ln>
        </p:spPr>
        <p:txBody>
          <a:bodyPr>
            <a:spAutoFit/>
          </a:bodyPr>
          <a:lstStyle/>
          <a:p>
            <a:endParaRPr lang="es-ES"/>
          </a:p>
        </p:txBody>
      </p:sp>
      <p:pic>
        <p:nvPicPr>
          <p:cNvPr id="2" name="Imagen 1"/>
          <p:cNvPicPr>
            <a:picLocks noChangeAspect="1"/>
          </p:cNvPicPr>
          <p:nvPr/>
        </p:nvPicPr>
        <p:blipFill>
          <a:blip r:embed="rId9"/>
          <a:stretch>
            <a:fillRect/>
          </a:stretch>
        </p:blipFill>
        <p:spPr>
          <a:xfrm>
            <a:off x="4742537" y="4180209"/>
            <a:ext cx="4087138" cy="2309491"/>
          </a:xfrm>
          <a:prstGeom prst="rect">
            <a:avLst/>
          </a:prstGeom>
          <a:solidFill>
            <a:schemeClr val="accent2">
              <a:lumMod val="10000"/>
              <a:lumOff val="90000"/>
            </a:schemeClr>
          </a:solidFill>
          <a:ln w="76200">
            <a:solidFill>
              <a:schemeClr val="bg1">
                <a:lumMod val="40000"/>
                <a:lumOff val="60000"/>
              </a:schemeClr>
            </a:solidFill>
          </a:ln>
        </p:spPr>
      </p:pic>
      <p:pic>
        <p:nvPicPr>
          <p:cNvPr id="3" name="Imagen 2"/>
          <p:cNvPicPr>
            <a:picLocks noChangeAspect="1"/>
          </p:cNvPicPr>
          <p:nvPr/>
        </p:nvPicPr>
        <p:blipFill>
          <a:blip r:embed="rId10"/>
          <a:stretch>
            <a:fillRect/>
          </a:stretch>
        </p:blipFill>
        <p:spPr>
          <a:xfrm>
            <a:off x="272244" y="4180208"/>
            <a:ext cx="4071156" cy="2309491"/>
          </a:xfrm>
          <a:prstGeom prst="rect">
            <a:avLst/>
          </a:prstGeom>
          <a:solidFill>
            <a:schemeClr val="bg1">
              <a:lumMod val="40000"/>
              <a:lumOff val="60000"/>
            </a:schemeClr>
          </a:solidFill>
          <a:ln w="76200">
            <a:solidFill>
              <a:schemeClr val="bg1">
                <a:lumMod val="40000"/>
                <a:lumOff val="60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29"/>
                                        </p:tgtEl>
                                        <p:attrNameLst>
                                          <p:attrName>style.visibility</p:attrName>
                                        </p:attrNameLst>
                                      </p:cBhvr>
                                      <p:to>
                                        <p:strVal val="visible"/>
                                      </p:to>
                                    </p:set>
                                    <p:anim calcmode="lin" valueType="num">
                                      <p:cBhvr>
                                        <p:cTn id="7" dur="1000" fill="hold"/>
                                        <p:tgtEl>
                                          <p:spTgt spid="1029"/>
                                        </p:tgtEl>
                                        <p:attrNameLst>
                                          <p:attrName>ppt_w</p:attrName>
                                        </p:attrNameLst>
                                      </p:cBhvr>
                                      <p:tavLst>
                                        <p:tav tm="0">
                                          <p:val>
                                            <p:fltVal val="0"/>
                                          </p:val>
                                        </p:tav>
                                        <p:tav tm="100000">
                                          <p:val>
                                            <p:strVal val="#ppt_w"/>
                                          </p:val>
                                        </p:tav>
                                      </p:tavLst>
                                    </p:anim>
                                    <p:anim calcmode="lin" valueType="num">
                                      <p:cBhvr>
                                        <p:cTn id="8" dur="1000" fill="hold"/>
                                        <p:tgtEl>
                                          <p:spTgt spid="1029"/>
                                        </p:tgtEl>
                                        <p:attrNameLst>
                                          <p:attrName>ppt_h</p:attrName>
                                        </p:attrNameLst>
                                      </p:cBhvr>
                                      <p:tavLst>
                                        <p:tav tm="0">
                                          <p:val>
                                            <p:fltVal val="0"/>
                                          </p:val>
                                        </p:tav>
                                        <p:tav tm="100000">
                                          <p:val>
                                            <p:strVal val="#ppt_h"/>
                                          </p:val>
                                        </p:tav>
                                      </p:tavLst>
                                    </p:anim>
                                    <p:anim calcmode="lin" valueType="num">
                                      <p:cBhvr>
                                        <p:cTn id="9" dur="1000" fill="hold"/>
                                        <p:tgtEl>
                                          <p:spTgt spid="1029"/>
                                        </p:tgtEl>
                                        <p:attrNameLst>
                                          <p:attrName>style.rotation</p:attrName>
                                        </p:attrNameLst>
                                      </p:cBhvr>
                                      <p:tavLst>
                                        <p:tav tm="0">
                                          <p:val>
                                            <p:fltVal val="90"/>
                                          </p:val>
                                        </p:tav>
                                        <p:tav tm="100000">
                                          <p:val>
                                            <p:fltVal val="0"/>
                                          </p:val>
                                        </p:tav>
                                      </p:tavLst>
                                    </p:anim>
                                    <p:animEffect transition="in" filter="fade">
                                      <p:cBhvr>
                                        <p:cTn id="10" dur="1000"/>
                                        <p:tgtEl>
                                          <p:spTgt spid="102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randombar(horizontal)">
                                      <p:cBhvr>
                                        <p:cTn id="15" dur="500"/>
                                        <p:tgtEl>
                                          <p:spTgt spid="1026"/>
                                        </p:tgtEl>
                                      </p:cBhvr>
                                    </p:animEffect>
                                  </p:childTnLst>
                                </p:cTn>
                              </p:par>
                              <p:par>
                                <p:cTn id="16" presetID="14" presetClass="entr" presetSubtype="1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1000" fill="hold"/>
                                        <p:tgtEl>
                                          <p:spTgt spid="3"/>
                                        </p:tgtEl>
                                        <p:attrNameLst>
                                          <p:attrName>ppt_w</p:attrName>
                                        </p:attrNameLst>
                                      </p:cBhvr>
                                      <p:tavLst>
                                        <p:tav tm="0">
                                          <p:val>
                                            <p:fltVal val="0"/>
                                          </p:val>
                                        </p:tav>
                                        <p:tav tm="100000">
                                          <p:val>
                                            <p:strVal val="#ppt_w"/>
                                          </p:val>
                                        </p:tav>
                                      </p:tavLst>
                                    </p:anim>
                                    <p:anim calcmode="lin" valueType="num">
                                      <p:cBhvr>
                                        <p:cTn id="24" dur="1000" fill="hold"/>
                                        <p:tgtEl>
                                          <p:spTgt spid="3"/>
                                        </p:tgtEl>
                                        <p:attrNameLst>
                                          <p:attrName>ppt_h</p:attrName>
                                        </p:attrNameLst>
                                      </p:cBhvr>
                                      <p:tavLst>
                                        <p:tav tm="0">
                                          <p:val>
                                            <p:fltVal val="0"/>
                                          </p:val>
                                        </p:tav>
                                        <p:tav tm="100000">
                                          <p:val>
                                            <p:strVal val="#ppt_h"/>
                                          </p:val>
                                        </p:tav>
                                      </p:tavLst>
                                    </p:anim>
                                    <p:anim calcmode="lin" valueType="num">
                                      <p:cBhvr>
                                        <p:cTn id="25" dur="1000" fill="hold"/>
                                        <p:tgtEl>
                                          <p:spTgt spid="3"/>
                                        </p:tgtEl>
                                        <p:attrNameLst>
                                          <p:attrName>style.rotation</p:attrName>
                                        </p:attrNameLst>
                                      </p:cBhvr>
                                      <p:tavLst>
                                        <p:tav tm="0">
                                          <p:val>
                                            <p:fltVal val="90"/>
                                          </p:val>
                                        </p:tav>
                                        <p:tav tm="100000">
                                          <p:val>
                                            <p:fltVal val="0"/>
                                          </p:val>
                                        </p:tav>
                                      </p:tavLst>
                                    </p:anim>
                                    <p:animEffect transition="in" filter="fade">
                                      <p:cBhvr>
                                        <p:cTn id="26" dur="1000"/>
                                        <p:tgtEl>
                                          <p:spTgt spid="3"/>
                                        </p:tgtEl>
                                      </p:cBhvr>
                                    </p:animEffect>
                                  </p:childTnLst>
                                </p:cTn>
                              </p:par>
                              <p:par>
                                <p:cTn id="27" presetID="3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1000" fill="hold"/>
                                        <p:tgtEl>
                                          <p:spTgt spid="2"/>
                                        </p:tgtEl>
                                        <p:attrNameLst>
                                          <p:attrName>ppt_w</p:attrName>
                                        </p:attrNameLst>
                                      </p:cBhvr>
                                      <p:tavLst>
                                        <p:tav tm="0">
                                          <p:val>
                                            <p:fltVal val="0"/>
                                          </p:val>
                                        </p:tav>
                                        <p:tav tm="100000">
                                          <p:val>
                                            <p:strVal val="#ppt_w"/>
                                          </p:val>
                                        </p:tav>
                                      </p:tavLst>
                                    </p:anim>
                                    <p:anim calcmode="lin" valueType="num">
                                      <p:cBhvr>
                                        <p:cTn id="30" dur="1000" fill="hold"/>
                                        <p:tgtEl>
                                          <p:spTgt spid="2"/>
                                        </p:tgtEl>
                                        <p:attrNameLst>
                                          <p:attrName>ppt_h</p:attrName>
                                        </p:attrNameLst>
                                      </p:cBhvr>
                                      <p:tavLst>
                                        <p:tav tm="0">
                                          <p:val>
                                            <p:fltVal val="0"/>
                                          </p:val>
                                        </p:tav>
                                        <p:tav tm="100000">
                                          <p:val>
                                            <p:strVal val="#ppt_h"/>
                                          </p:val>
                                        </p:tav>
                                      </p:tavLst>
                                    </p:anim>
                                    <p:anim calcmode="lin" valueType="num">
                                      <p:cBhvr>
                                        <p:cTn id="31" dur="1000" fill="hold"/>
                                        <p:tgtEl>
                                          <p:spTgt spid="2"/>
                                        </p:tgtEl>
                                        <p:attrNameLst>
                                          <p:attrName>style.rotation</p:attrName>
                                        </p:attrNameLst>
                                      </p:cBhvr>
                                      <p:tavLst>
                                        <p:tav tm="0">
                                          <p:val>
                                            <p:fltVal val="90"/>
                                          </p:val>
                                        </p:tav>
                                        <p:tav tm="100000">
                                          <p:val>
                                            <p:fltVal val="0"/>
                                          </p:val>
                                        </p:tav>
                                      </p:tavLst>
                                    </p:anim>
                                    <p:animEffect transition="in" filter="fade">
                                      <p:cBhvr>
                                        <p:cTn id="3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a:xfrm>
            <a:off x="2051720" y="228976"/>
            <a:ext cx="5105400" cy="1125415"/>
          </a:xfrm>
          <a:solidFill>
            <a:schemeClr val="accent2">
              <a:lumMod val="10000"/>
              <a:lumOff val="90000"/>
            </a:schemeClr>
          </a:solidFill>
          <a:ln w="76200">
            <a:solidFill>
              <a:schemeClr val="bg1">
                <a:lumMod val="40000"/>
                <a:lumOff val="60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i="1" dirty="0">
                <a:solidFill>
                  <a:schemeClr val="accent2">
                    <a:lumMod val="75000"/>
                    <a:lumOff val="25000"/>
                  </a:schemeClr>
                </a:solidFill>
                <a:effectLst>
                  <a:outerShdw blurRad="38100" dist="38100" dir="2700000" algn="tl">
                    <a:srgbClr val="000000"/>
                  </a:outerShdw>
                </a:effectLst>
                <a:latin typeface="Tahoma" pitchFamily="34" charset="0"/>
              </a:rPr>
              <a:t>Trenzado</a:t>
            </a:r>
          </a:p>
        </p:txBody>
      </p:sp>
      <p:sp>
        <p:nvSpPr>
          <p:cNvPr id="1031" name="Rectangle 9"/>
          <p:cNvSpPr>
            <a:spLocks noChangeArrowheads="1"/>
          </p:cNvSpPr>
          <p:nvPr/>
        </p:nvSpPr>
        <p:spPr bwMode="auto">
          <a:xfrm>
            <a:off x="2241550" y="2403231"/>
            <a:ext cx="9144000" cy="419025"/>
          </a:xfrm>
          <a:prstGeom prst="rect">
            <a:avLst/>
          </a:prstGeom>
          <a:noFill/>
          <a:ln w="9525">
            <a:noFill/>
            <a:miter lim="800000"/>
            <a:headEnd/>
            <a:tailEnd/>
          </a:ln>
        </p:spPr>
        <p:txBody>
          <a:bodyPr>
            <a:spAutoFit/>
          </a:bodyPr>
          <a:lstStyle/>
          <a:p>
            <a:endParaRPr lang="es-ES" sz="2123"/>
          </a:p>
        </p:txBody>
      </p:sp>
      <p:pic>
        <p:nvPicPr>
          <p:cNvPr id="314373" name="Picture 5"/>
          <p:cNvPicPr>
            <a:picLocks noChangeAspect="1" noChangeArrowheads="1"/>
          </p:cNvPicPr>
          <p:nvPr/>
        </p:nvPicPr>
        <p:blipFill>
          <a:blip r:embed="rId3" cstate="print"/>
          <a:srcRect/>
          <a:stretch>
            <a:fillRect/>
          </a:stretch>
        </p:blipFill>
        <p:spPr bwMode="auto">
          <a:xfrm>
            <a:off x="2032740" y="1823737"/>
            <a:ext cx="4306336" cy="1997039"/>
          </a:xfrm>
          <a:prstGeom prst="rect">
            <a:avLst/>
          </a:prstGeom>
          <a:solidFill>
            <a:schemeClr val="bg1"/>
          </a:solidFill>
          <a:ln w="76200">
            <a:solidFill>
              <a:schemeClr val="bg1">
                <a:lumMod val="40000"/>
                <a:lumOff val="60000"/>
              </a:schemeClr>
            </a:solidFill>
            <a:miter lim="800000"/>
            <a:headEnd/>
            <a:tailEnd/>
          </a:ln>
        </p:spPr>
      </p:pic>
      <p:pic>
        <p:nvPicPr>
          <p:cNvPr id="314374" name="Picture 6"/>
          <p:cNvPicPr>
            <a:picLocks noChangeAspect="1" noChangeArrowheads="1"/>
          </p:cNvPicPr>
          <p:nvPr/>
        </p:nvPicPr>
        <p:blipFill>
          <a:blip r:embed="rId4" cstate="print"/>
          <a:srcRect/>
          <a:stretch>
            <a:fillRect/>
          </a:stretch>
        </p:blipFill>
        <p:spPr bwMode="auto">
          <a:xfrm>
            <a:off x="2051720" y="4111961"/>
            <a:ext cx="4287356" cy="2392881"/>
          </a:xfrm>
          <a:prstGeom prst="rect">
            <a:avLst/>
          </a:prstGeom>
          <a:solidFill>
            <a:schemeClr val="bg1"/>
          </a:solidFill>
          <a:ln w="76200">
            <a:solidFill>
              <a:schemeClr val="bg1">
                <a:lumMod val="40000"/>
                <a:lumOff val="60000"/>
              </a:schemeClr>
            </a:solidFill>
            <a:miter lim="800000"/>
            <a:headEnd/>
            <a:tailEnd/>
          </a:ln>
        </p:spPr>
      </p:pic>
      <p:sp>
        <p:nvSpPr>
          <p:cNvPr id="11" name="Rectangle 2"/>
          <p:cNvSpPr txBox="1">
            <a:spLocks noChangeArrowheads="1"/>
          </p:cNvSpPr>
          <p:nvPr/>
        </p:nvSpPr>
        <p:spPr bwMode="auto">
          <a:xfrm>
            <a:off x="166447" y="2194254"/>
            <a:ext cx="1512167" cy="1125415"/>
          </a:xfrm>
          <a:prstGeom prst="rect">
            <a:avLst/>
          </a:prstGeom>
          <a:solidFill>
            <a:schemeClr val="accent2">
              <a:lumMod val="10000"/>
              <a:lumOff val="90000"/>
            </a:schemeClr>
          </a:solidFill>
          <a:ln w="76200">
            <a:solidFill>
              <a:schemeClr val="bg1">
                <a:lumMod val="40000"/>
                <a:lumOff val="60000"/>
              </a:schemeClr>
            </a:solidFill>
            <a:miter lim="800000"/>
            <a:headEnd/>
            <a:tailEnd/>
          </a:ln>
        </p:spPr>
        <p:txBody>
          <a:bodyPr vert="horz" wrap="square" lIns="84406" tIns="42203" rIns="84406" bIns="42203" numCol="1" anchor="ctr" anchorCtr="0" compatLnSpc="1">
            <a:prstTxWarp prst="textNoShape">
              <a:avLst/>
            </a:prstTxWarp>
          </a:bodyPr>
          <a:lstStyle>
            <a:lvl1pPr algn="ctr">
              <a:defRPr sz="4400" i="1">
                <a:solidFill>
                  <a:schemeClr val="accent2">
                    <a:lumMod val="75000"/>
                    <a:lumOff val="25000"/>
                  </a:schemeClr>
                </a:solidFill>
                <a:effectLst>
                  <a:outerShdw blurRad="38100" dist="38100" dir="2700000" algn="tl">
                    <a:srgbClr val="000000"/>
                  </a:outerShdw>
                </a:effectLst>
                <a:latin typeface="Tahoma" pitchFamily="34" charset="0"/>
                <a:ea typeface="+mj-ea"/>
                <a:cs typeface="+mj-cs"/>
              </a:defRPr>
            </a:lvl1pPr>
            <a:lvl2pPr algn="ctr">
              <a:defRPr sz="4400">
                <a:solidFill>
                  <a:schemeClr val="tx2"/>
                </a:solidFill>
              </a:defRPr>
            </a:lvl2pPr>
            <a:lvl3pPr algn="ctr">
              <a:defRPr sz="4400">
                <a:solidFill>
                  <a:schemeClr val="tx2"/>
                </a:solidFill>
              </a:defRPr>
            </a:lvl3pPr>
            <a:lvl4pPr algn="ctr">
              <a:defRPr sz="4400">
                <a:solidFill>
                  <a:schemeClr val="tx2"/>
                </a:solidFill>
              </a:defRPr>
            </a:lvl4pPr>
            <a:lvl5pPr algn="ctr">
              <a:defRPr sz="4400">
                <a:solidFill>
                  <a:schemeClr val="tx2"/>
                </a:solidFill>
              </a:defRPr>
            </a:lvl5pPr>
            <a:lvl6pPr marL="457200" algn="ctr" eaLnBrk="0" fontAlgn="base" hangingPunct="0">
              <a:spcBef>
                <a:spcPct val="0"/>
              </a:spcBef>
              <a:spcAft>
                <a:spcPct val="0"/>
              </a:spcAft>
              <a:defRPr sz="4400">
                <a:solidFill>
                  <a:schemeClr val="tx2"/>
                </a:solidFill>
              </a:defRPr>
            </a:lvl6pPr>
            <a:lvl7pPr marL="914400" algn="ctr" eaLnBrk="0" fontAlgn="base" hangingPunct="0">
              <a:spcBef>
                <a:spcPct val="0"/>
              </a:spcBef>
              <a:spcAft>
                <a:spcPct val="0"/>
              </a:spcAft>
              <a:defRPr sz="4400">
                <a:solidFill>
                  <a:schemeClr val="tx2"/>
                </a:solidFill>
              </a:defRPr>
            </a:lvl7pPr>
            <a:lvl8pPr marL="1371600" algn="ctr" eaLnBrk="0" fontAlgn="base" hangingPunct="0">
              <a:spcBef>
                <a:spcPct val="0"/>
              </a:spcBef>
              <a:spcAft>
                <a:spcPct val="0"/>
              </a:spcAft>
              <a:defRPr sz="4400">
                <a:solidFill>
                  <a:schemeClr val="tx2"/>
                </a:solidFill>
              </a:defRPr>
            </a:lvl8pPr>
            <a:lvl9pPr marL="1828800" algn="ctr" eaLnBrk="0" fontAlgn="base" hangingPunct="0">
              <a:spcBef>
                <a:spcPct val="0"/>
              </a:spcBef>
              <a:spcAft>
                <a:spcPct val="0"/>
              </a:spcAft>
              <a:defRPr sz="4400">
                <a:solidFill>
                  <a:schemeClr val="tx2"/>
                </a:solidFill>
              </a:defRPr>
            </a:lvl9pPr>
          </a:lstStyle>
          <a:p>
            <a:r>
              <a:rPr lang="es-ES_tradnl" dirty="0"/>
              <a:t>STP</a:t>
            </a:r>
          </a:p>
        </p:txBody>
      </p:sp>
      <p:sp>
        <p:nvSpPr>
          <p:cNvPr id="12" name="Rectangle 2"/>
          <p:cNvSpPr txBox="1">
            <a:spLocks noChangeArrowheads="1"/>
          </p:cNvSpPr>
          <p:nvPr/>
        </p:nvSpPr>
        <p:spPr bwMode="auto">
          <a:xfrm>
            <a:off x="256674" y="4745693"/>
            <a:ext cx="1435006" cy="1125415"/>
          </a:xfrm>
          <a:prstGeom prst="rect">
            <a:avLst/>
          </a:prstGeom>
          <a:solidFill>
            <a:schemeClr val="accent2">
              <a:lumMod val="10000"/>
              <a:lumOff val="90000"/>
            </a:schemeClr>
          </a:solidFill>
          <a:ln w="76200">
            <a:solidFill>
              <a:schemeClr val="bg1">
                <a:lumMod val="40000"/>
                <a:lumOff val="60000"/>
              </a:schemeClr>
            </a:solidFill>
            <a:miter lim="800000"/>
            <a:headEnd/>
            <a:tailEnd/>
          </a:ln>
        </p:spPr>
        <p:txBody>
          <a:bodyPr vert="horz" wrap="square" lIns="84406" tIns="42203" rIns="84406" bIns="42203" numCol="1" anchor="ctr" anchorCtr="0" compatLnSpc="1">
            <a:prstTxWarp prst="textNoShape">
              <a:avLst/>
            </a:prstTxWarp>
          </a:bodyPr>
          <a:lstStyle>
            <a:defPPr>
              <a:defRPr lang="es-ES_tradnl"/>
            </a:defPPr>
            <a:lvl1pPr algn="ctr">
              <a:defRPr sz="4400" i="1">
                <a:solidFill>
                  <a:schemeClr val="accent2">
                    <a:lumMod val="75000"/>
                    <a:lumOff val="25000"/>
                  </a:schemeClr>
                </a:solidFill>
                <a:effectLst>
                  <a:outerShdw blurRad="38100" dist="38100" dir="2700000" algn="tl">
                    <a:srgbClr val="000000"/>
                  </a:outerShdw>
                </a:effectLst>
                <a:latin typeface="Tahoma" pitchFamily="34" charset="0"/>
                <a:ea typeface="+mj-ea"/>
                <a:cs typeface="+mj-cs"/>
              </a:defRPr>
            </a:lvl1pPr>
            <a:lvl2pPr algn="ctr">
              <a:defRPr sz="4400">
                <a:solidFill>
                  <a:schemeClr val="tx2"/>
                </a:solidFill>
              </a:defRPr>
            </a:lvl2pPr>
            <a:lvl3pPr algn="ctr">
              <a:defRPr sz="4400">
                <a:solidFill>
                  <a:schemeClr val="tx2"/>
                </a:solidFill>
              </a:defRPr>
            </a:lvl3pPr>
            <a:lvl4pPr algn="ctr">
              <a:defRPr sz="4400">
                <a:solidFill>
                  <a:schemeClr val="tx2"/>
                </a:solidFill>
              </a:defRPr>
            </a:lvl4pPr>
            <a:lvl5pPr algn="ctr">
              <a:defRPr sz="4400">
                <a:solidFill>
                  <a:schemeClr val="tx2"/>
                </a:solidFill>
              </a:defRPr>
            </a:lvl5pPr>
            <a:lvl6pPr marL="457200" algn="ctr" eaLnBrk="0" fontAlgn="base" hangingPunct="0">
              <a:spcBef>
                <a:spcPct val="0"/>
              </a:spcBef>
              <a:spcAft>
                <a:spcPct val="0"/>
              </a:spcAft>
              <a:defRPr sz="4400">
                <a:solidFill>
                  <a:schemeClr val="tx2"/>
                </a:solidFill>
              </a:defRPr>
            </a:lvl6pPr>
            <a:lvl7pPr marL="914400" algn="ctr" eaLnBrk="0" fontAlgn="base" hangingPunct="0">
              <a:spcBef>
                <a:spcPct val="0"/>
              </a:spcBef>
              <a:spcAft>
                <a:spcPct val="0"/>
              </a:spcAft>
              <a:defRPr sz="4400">
                <a:solidFill>
                  <a:schemeClr val="tx2"/>
                </a:solidFill>
              </a:defRPr>
            </a:lvl7pPr>
            <a:lvl8pPr marL="1371600" algn="ctr" eaLnBrk="0" fontAlgn="base" hangingPunct="0">
              <a:spcBef>
                <a:spcPct val="0"/>
              </a:spcBef>
              <a:spcAft>
                <a:spcPct val="0"/>
              </a:spcAft>
              <a:defRPr sz="4400">
                <a:solidFill>
                  <a:schemeClr val="tx2"/>
                </a:solidFill>
              </a:defRPr>
            </a:lvl8pPr>
            <a:lvl9pPr marL="1828800" algn="ctr" eaLnBrk="0" fontAlgn="base" hangingPunct="0">
              <a:spcBef>
                <a:spcPct val="0"/>
              </a:spcBef>
              <a:spcAft>
                <a:spcPct val="0"/>
              </a:spcAft>
              <a:defRPr sz="4400">
                <a:solidFill>
                  <a:schemeClr val="tx2"/>
                </a:solidFill>
              </a:defRPr>
            </a:lvl9pPr>
          </a:lstStyle>
          <a:p>
            <a:r>
              <a:rPr lang="es-ES_tradnl" dirty="0"/>
              <a:t>UTP</a:t>
            </a:r>
          </a:p>
        </p:txBody>
      </p:sp>
      <p:pic>
        <p:nvPicPr>
          <p:cNvPr id="2" name="Imagen 1"/>
          <p:cNvPicPr>
            <a:picLocks noChangeAspect="1"/>
          </p:cNvPicPr>
          <p:nvPr/>
        </p:nvPicPr>
        <p:blipFill>
          <a:blip r:embed="rId5"/>
          <a:stretch>
            <a:fillRect/>
          </a:stretch>
        </p:blipFill>
        <p:spPr>
          <a:xfrm>
            <a:off x="6599542" y="1820961"/>
            <a:ext cx="2341312" cy="2127628"/>
          </a:xfrm>
          <a:prstGeom prst="rect">
            <a:avLst/>
          </a:prstGeom>
          <a:ln w="76200">
            <a:solidFill>
              <a:schemeClr val="bg1">
                <a:lumMod val="40000"/>
                <a:lumOff val="60000"/>
              </a:schemeClr>
            </a:solidFill>
          </a:ln>
        </p:spPr>
      </p:pic>
      <p:pic>
        <p:nvPicPr>
          <p:cNvPr id="3" name="Imagen 2"/>
          <p:cNvPicPr>
            <a:picLocks noChangeAspect="1"/>
          </p:cNvPicPr>
          <p:nvPr/>
        </p:nvPicPr>
        <p:blipFill>
          <a:blip r:embed="rId6"/>
          <a:stretch>
            <a:fillRect/>
          </a:stretch>
        </p:blipFill>
        <p:spPr>
          <a:xfrm>
            <a:off x="6599542" y="4111960"/>
            <a:ext cx="2330946" cy="2392881"/>
          </a:xfrm>
          <a:prstGeom prst="rect">
            <a:avLst/>
          </a:prstGeom>
          <a:ln w="76200">
            <a:solidFill>
              <a:schemeClr val="bg1">
                <a:lumMod val="40000"/>
                <a:lumOff val="60000"/>
              </a:schemeClr>
            </a:solidFill>
          </a:ln>
        </p:spPr>
      </p:pic>
    </p:spTree>
    <p:extLst>
      <p:ext uri="{BB962C8B-B14F-4D97-AF65-F5344CB8AC3E}">
        <p14:creationId xmlns:p14="http://schemas.microsoft.com/office/powerpoint/2010/main" val="390817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29"/>
                                        </p:tgtEl>
                                        <p:attrNameLst>
                                          <p:attrName>style.visibility</p:attrName>
                                        </p:attrNameLst>
                                      </p:cBhvr>
                                      <p:to>
                                        <p:strVal val="visible"/>
                                      </p:to>
                                    </p:set>
                                    <p:anim calcmode="lin" valueType="num">
                                      <p:cBhvr>
                                        <p:cTn id="7" dur="500" fill="hold"/>
                                        <p:tgtEl>
                                          <p:spTgt spid="1029"/>
                                        </p:tgtEl>
                                        <p:attrNameLst>
                                          <p:attrName>ppt_w</p:attrName>
                                        </p:attrNameLst>
                                      </p:cBhvr>
                                      <p:tavLst>
                                        <p:tav tm="0">
                                          <p:val>
                                            <p:fltVal val="0"/>
                                          </p:val>
                                        </p:tav>
                                        <p:tav tm="100000">
                                          <p:val>
                                            <p:strVal val="#ppt_w"/>
                                          </p:val>
                                        </p:tav>
                                      </p:tavLst>
                                    </p:anim>
                                    <p:anim calcmode="lin" valueType="num">
                                      <p:cBhvr>
                                        <p:cTn id="8" dur="500" fill="hold"/>
                                        <p:tgtEl>
                                          <p:spTgt spid="1029"/>
                                        </p:tgtEl>
                                        <p:attrNameLst>
                                          <p:attrName>ppt_h</p:attrName>
                                        </p:attrNameLst>
                                      </p:cBhvr>
                                      <p:tavLst>
                                        <p:tav tm="0">
                                          <p:val>
                                            <p:fltVal val="0"/>
                                          </p:val>
                                        </p:tav>
                                        <p:tav tm="100000">
                                          <p:val>
                                            <p:strVal val="#ppt_h"/>
                                          </p:val>
                                        </p:tav>
                                      </p:tavLst>
                                    </p:anim>
                                    <p:animEffect transition="in" filter="fade">
                                      <p:cBhvr>
                                        <p:cTn id="9" dur="500"/>
                                        <p:tgtEl>
                                          <p:spTgt spid="1029"/>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314373"/>
                                        </p:tgtEl>
                                        <p:attrNameLst>
                                          <p:attrName>style.visibility</p:attrName>
                                        </p:attrNameLst>
                                      </p:cBhvr>
                                      <p:to>
                                        <p:strVal val="visible"/>
                                      </p:to>
                                    </p:set>
                                    <p:anim calcmode="lin" valueType="num">
                                      <p:cBhvr>
                                        <p:cTn id="14" dur="1000" fill="hold"/>
                                        <p:tgtEl>
                                          <p:spTgt spid="314373"/>
                                        </p:tgtEl>
                                        <p:attrNameLst>
                                          <p:attrName>ppt_w</p:attrName>
                                        </p:attrNameLst>
                                      </p:cBhvr>
                                      <p:tavLst>
                                        <p:tav tm="0">
                                          <p:val>
                                            <p:fltVal val="0"/>
                                          </p:val>
                                        </p:tav>
                                        <p:tav tm="100000">
                                          <p:val>
                                            <p:strVal val="#ppt_w"/>
                                          </p:val>
                                        </p:tav>
                                      </p:tavLst>
                                    </p:anim>
                                    <p:anim calcmode="lin" valueType="num">
                                      <p:cBhvr>
                                        <p:cTn id="15" dur="1000" fill="hold"/>
                                        <p:tgtEl>
                                          <p:spTgt spid="314373"/>
                                        </p:tgtEl>
                                        <p:attrNameLst>
                                          <p:attrName>ppt_h</p:attrName>
                                        </p:attrNameLst>
                                      </p:cBhvr>
                                      <p:tavLst>
                                        <p:tav tm="0">
                                          <p:val>
                                            <p:fltVal val="0"/>
                                          </p:val>
                                        </p:tav>
                                        <p:tav tm="100000">
                                          <p:val>
                                            <p:strVal val="#ppt_h"/>
                                          </p:val>
                                        </p:tav>
                                      </p:tavLst>
                                    </p:anim>
                                    <p:anim calcmode="lin" valueType="num">
                                      <p:cBhvr>
                                        <p:cTn id="16" dur="1000" fill="hold"/>
                                        <p:tgtEl>
                                          <p:spTgt spid="314373"/>
                                        </p:tgtEl>
                                        <p:attrNameLst>
                                          <p:attrName>style.rotation</p:attrName>
                                        </p:attrNameLst>
                                      </p:cBhvr>
                                      <p:tavLst>
                                        <p:tav tm="0">
                                          <p:val>
                                            <p:fltVal val="90"/>
                                          </p:val>
                                        </p:tav>
                                        <p:tav tm="100000">
                                          <p:val>
                                            <p:fltVal val="0"/>
                                          </p:val>
                                        </p:tav>
                                      </p:tavLst>
                                    </p:anim>
                                    <p:animEffect transition="in" filter="fade">
                                      <p:cBhvr>
                                        <p:cTn id="17" dur="1000"/>
                                        <p:tgtEl>
                                          <p:spTgt spid="314373"/>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1000" fill="hold"/>
                                        <p:tgtEl>
                                          <p:spTgt spid="11"/>
                                        </p:tgtEl>
                                        <p:attrNameLst>
                                          <p:attrName>ppt_w</p:attrName>
                                        </p:attrNameLst>
                                      </p:cBhvr>
                                      <p:tavLst>
                                        <p:tav tm="0">
                                          <p:val>
                                            <p:fltVal val="0"/>
                                          </p:val>
                                        </p:tav>
                                        <p:tav tm="100000">
                                          <p:val>
                                            <p:strVal val="#ppt_w"/>
                                          </p:val>
                                        </p:tav>
                                      </p:tavLst>
                                    </p:anim>
                                    <p:anim calcmode="lin" valueType="num">
                                      <p:cBhvr>
                                        <p:cTn id="21" dur="1000" fill="hold"/>
                                        <p:tgtEl>
                                          <p:spTgt spid="11"/>
                                        </p:tgtEl>
                                        <p:attrNameLst>
                                          <p:attrName>ppt_h</p:attrName>
                                        </p:attrNameLst>
                                      </p:cBhvr>
                                      <p:tavLst>
                                        <p:tav tm="0">
                                          <p:val>
                                            <p:fltVal val="0"/>
                                          </p:val>
                                        </p:tav>
                                        <p:tav tm="100000">
                                          <p:val>
                                            <p:strVal val="#ppt_h"/>
                                          </p:val>
                                        </p:tav>
                                      </p:tavLst>
                                    </p:anim>
                                    <p:anim calcmode="lin" valueType="num">
                                      <p:cBhvr>
                                        <p:cTn id="22" dur="1000" fill="hold"/>
                                        <p:tgtEl>
                                          <p:spTgt spid="11"/>
                                        </p:tgtEl>
                                        <p:attrNameLst>
                                          <p:attrName>style.rotation</p:attrName>
                                        </p:attrNameLst>
                                      </p:cBhvr>
                                      <p:tavLst>
                                        <p:tav tm="0">
                                          <p:val>
                                            <p:fltVal val="90"/>
                                          </p:val>
                                        </p:tav>
                                        <p:tav tm="100000">
                                          <p:val>
                                            <p:fltVal val="0"/>
                                          </p:val>
                                        </p:tav>
                                      </p:tavLst>
                                    </p:anim>
                                    <p:animEffect transition="in" filter="fade">
                                      <p:cBhvr>
                                        <p:cTn id="23" dur="1000"/>
                                        <p:tgtEl>
                                          <p:spTgt spid="11"/>
                                        </p:tgtEl>
                                      </p:cBhvr>
                                    </p:animEffect>
                                  </p:childTnLst>
                                </p:cTn>
                              </p:par>
                              <p:par>
                                <p:cTn id="24" presetID="31"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p:cTn id="26" dur="1000" fill="hold"/>
                                        <p:tgtEl>
                                          <p:spTgt spid="2"/>
                                        </p:tgtEl>
                                        <p:attrNameLst>
                                          <p:attrName>ppt_w</p:attrName>
                                        </p:attrNameLst>
                                      </p:cBhvr>
                                      <p:tavLst>
                                        <p:tav tm="0">
                                          <p:val>
                                            <p:fltVal val="0"/>
                                          </p:val>
                                        </p:tav>
                                        <p:tav tm="100000">
                                          <p:val>
                                            <p:strVal val="#ppt_w"/>
                                          </p:val>
                                        </p:tav>
                                      </p:tavLst>
                                    </p:anim>
                                    <p:anim calcmode="lin" valueType="num">
                                      <p:cBhvr>
                                        <p:cTn id="27" dur="1000" fill="hold"/>
                                        <p:tgtEl>
                                          <p:spTgt spid="2"/>
                                        </p:tgtEl>
                                        <p:attrNameLst>
                                          <p:attrName>ppt_h</p:attrName>
                                        </p:attrNameLst>
                                      </p:cBhvr>
                                      <p:tavLst>
                                        <p:tav tm="0">
                                          <p:val>
                                            <p:fltVal val="0"/>
                                          </p:val>
                                        </p:tav>
                                        <p:tav tm="100000">
                                          <p:val>
                                            <p:strVal val="#ppt_h"/>
                                          </p:val>
                                        </p:tav>
                                      </p:tavLst>
                                    </p:anim>
                                    <p:anim calcmode="lin" valueType="num">
                                      <p:cBhvr>
                                        <p:cTn id="28" dur="1000" fill="hold"/>
                                        <p:tgtEl>
                                          <p:spTgt spid="2"/>
                                        </p:tgtEl>
                                        <p:attrNameLst>
                                          <p:attrName>style.rotation</p:attrName>
                                        </p:attrNameLst>
                                      </p:cBhvr>
                                      <p:tavLst>
                                        <p:tav tm="0">
                                          <p:val>
                                            <p:fltVal val="90"/>
                                          </p:val>
                                        </p:tav>
                                        <p:tav tm="100000">
                                          <p:val>
                                            <p:fltVal val="0"/>
                                          </p:val>
                                        </p:tav>
                                      </p:tavLst>
                                    </p:anim>
                                    <p:animEffect transition="in" filter="fade">
                                      <p:cBhvr>
                                        <p:cTn id="29" dur="10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1000" fill="hold"/>
                                        <p:tgtEl>
                                          <p:spTgt spid="12"/>
                                        </p:tgtEl>
                                        <p:attrNameLst>
                                          <p:attrName>ppt_w</p:attrName>
                                        </p:attrNameLst>
                                      </p:cBhvr>
                                      <p:tavLst>
                                        <p:tav tm="0">
                                          <p:val>
                                            <p:fltVal val="0"/>
                                          </p:val>
                                        </p:tav>
                                        <p:tav tm="100000">
                                          <p:val>
                                            <p:strVal val="#ppt_w"/>
                                          </p:val>
                                        </p:tav>
                                      </p:tavLst>
                                    </p:anim>
                                    <p:anim calcmode="lin" valueType="num">
                                      <p:cBhvr>
                                        <p:cTn id="35" dur="1000" fill="hold"/>
                                        <p:tgtEl>
                                          <p:spTgt spid="12"/>
                                        </p:tgtEl>
                                        <p:attrNameLst>
                                          <p:attrName>ppt_h</p:attrName>
                                        </p:attrNameLst>
                                      </p:cBhvr>
                                      <p:tavLst>
                                        <p:tav tm="0">
                                          <p:val>
                                            <p:fltVal val="0"/>
                                          </p:val>
                                        </p:tav>
                                        <p:tav tm="100000">
                                          <p:val>
                                            <p:strVal val="#ppt_h"/>
                                          </p:val>
                                        </p:tav>
                                      </p:tavLst>
                                    </p:anim>
                                    <p:anim calcmode="lin" valueType="num">
                                      <p:cBhvr>
                                        <p:cTn id="36" dur="1000" fill="hold"/>
                                        <p:tgtEl>
                                          <p:spTgt spid="12"/>
                                        </p:tgtEl>
                                        <p:attrNameLst>
                                          <p:attrName>style.rotation</p:attrName>
                                        </p:attrNameLst>
                                      </p:cBhvr>
                                      <p:tavLst>
                                        <p:tav tm="0">
                                          <p:val>
                                            <p:fltVal val="90"/>
                                          </p:val>
                                        </p:tav>
                                        <p:tav tm="100000">
                                          <p:val>
                                            <p:fltVal val="0"/>
                                          </p:val>
                                        </p:tav>
                                      </p:tavLst>
                                    </p:anim>
                                    <p:animEffect transition="in" filter="fade">
                                      <p:cBhvr>
                                        <p:cTn id="37" dur="1000"/>
                                        <p:tgtEl>
                                          <p:spTgt spid="12"/>
                                        </p:tgtEl>
                                      </p:cBhvr>
                                    </p:animEffect>
                                  </p:childTnLst>
                                </p:cTn>
                              </p:par>
                              <p:par>
                                <p:cTn id="38" presetID="31" presetClass="entr" presetSubtype="0" fill="hold" nodeType="withEffect">
                                  <p:stCondLst>
                                    <p:cond delay="0"/>
                                  </p:stCondLst>
                                  <p:childTnLst>
                                    <p:set>
                                      <p:cBhvr>
                                        <p:cTn id="39" dur="1" fill="hold">
                                          <p:stCondLst>
                                            <p:cond delay="0"/>
                                          </p:stCondLst>
                                        </p:cTn>
                                        <p:tgtEl>
                                          <p:spTgt spid="314374"/>
                                        </p:tgtEl>
                                        <p:attrNameLst>
                                          <p:attrName>style.visibility</p:attrName>
                                        </p:attrNameLst>
                                      </p:cBhvr>
                                      <p:to>
                                        <p:strVal val="visible"/>
                                      </p:to>
                                    </p:set>
                                    <p:anim calcmode="lin" valueType="num">
                                      <p:cBhvr>
                                        <p:cTn id="40" dur="1000" fill="hold"/>
                                        <p:tgtEl>
                                          <p:spTgt spid="314374"/>
                                        </p:tgtEl>
                                        <p:attrNameLst>
                                          <p:attrName>ppt_w</p:attrName>
                                        </p:attrNameLst>
                                      </p:cBhvr>
                                      <p:tavLst>
                                        <p:tav tm="0">
                                          <p:val>
                                            <p:fltVal val="0"/>
                                          </p:val>
                                        </p:tav>
                                        <p:tav tm="100000">
                                          <p:val>
                                            <p:strVal val="#ppt_w"/>
                                          </p:val>
                                        </p:tav>
                                      </p:tavLst>
                                    </p:anim>
                                    <p:anim calcmode="lin" valueType="num">
                                      <p:cBhvr>
                                        <p:cTn id="41" dur="1000" fill="hold"/>
                                        <p:tgtEl>
                                          <p:spTgt spid="314374"/>
                                        </p:tgtEl>
                                        <p:attrNameLst>
                                          <p:attrName>ppt_h</p:attrName>
                                        </p:attrNameLst>
                                      </p:cBhvr>
                                      <p:tavLst>
                                        <p:tav tm="0">
                                          <p:val>
                                            <p:fltVal val="0"/>
                                          </p:val>
                                        </p:tav>
                                        <p:tav tm="100000">
                                          <p:val>
                                            <p:strVal val="#ppt_h"/>
                                          </p:val>
                                        </p:tav>
                                      </p:tavLst>
                                    </p:anim>
                                    <p:anim calcmode="lin" valueType="num">
                                      <p:cBhvr>
                                        <p:cTn id="42" dur="1000" fill="hold"/>
                                        <p:tgtEl>
                                          <p:spTgt spid="314374"/>
                                        </p:tgtEl>
                                        <p:attrNameLst>
                                          <p:attrName>style.rotation</p:attrName>
                                        </p:attrNameLst>
                                      </p:cBhvr>
                                      <p:tavLst>
                                        <p:tav tm="0">
                                          <p:val>
                                            <p:fltVal val="90"/>
                                          </p:val>
                                        </p:tav>
                                        <p:tav tm="100000">
                                          <p:val>
                                            <p:fltVal val="0"/>
                                          </p:val>
                                        </p:tav>
                                      </p:tavLst>
                                    </p:anim>
                                    <p:animEffect transition="in" filter="fade">
                                      <p:cBhvr>
                                        <p:cTn id="43" dur="1000"/>
                                        <p:tgtEl>
                                          <p:spTgt spid="314374"/>
                                        </p:tgtEl>
                                      </p:cBhvr>
                                    </p:animEffect>
                                  </p:childTnLst>
                                </p:cTn>
                              </p:par>
                              <p:par>
                                <p:cTn id="44" presetID="31" presetClass="entr" presetSubtype="0" fill="hold" nodeType="withEffect">
                                  <p:stCondLst>
                                    <p:cond delay="0"/>
                                  </p:stCondLst>
                                  <p:childTnLst>
                                    <p:set>
                                      <p:cBhvr>
                                        <p:cTn id="45" dur="1" fill="hold">
                                          <p:stCondLst>
                                            <p:cond delay="0"/>
                                          </p:stCondLst>
                                        </p:cTn>
                                        <p:tgtEl>
                                          <p:spTgt spid="3"/>
                                        </p:tgtEl>
                                        <p:attrNameLst>
                                          <p:attrName>style.visibility</p:attrName>
                                        </p:attrNameLst>
                                      </p:cBhvr>
                                      <p:to>
                                        <p:strVal val="visible"/>
                                      </p:to>
                                    </p:set>
                                    <p:anim calcmode="lin" valueType="num">
                                      <p:cBhvr>
                                        <p:cTn id="46" dur="1000" fill="hold"/>
                                        <p:tgtEl>
                                          <p:spTgt spid="3"/>
                                        </p:tgtEl>
                                        <p:attrNameLst>
                                          <p:attrName>ppt_w</p:attrName>
                                        </p:attrNameLst>
                                      </p:cBhvr>
                                      <p:tavLst>
                                        <p:tav tm="0">
                                          <p:val>
                                            <p:fltVal val="0"/>
                                          </p:val>
                                        </p:tav>
                                        <p:tav tm="100000">
                                          <p:val>
                                            <p:strVal val="#ppt_w"/>
                                          </p:val>
                                        </p:tav>
                                      </p:tavLst>
                                    </p:anim>
                                    <p:anim calcmode="lin" valueType="num">
                                      <p:cBhvr>
                                        <p:cTn id="47" dur="1000" fill="hold"/>
                                        <p:tgtEl>
                                          <p:spTgt spid="3"/>
                                        </p:tgtEl>
                                        <p:attrNameLst>
                                          <p:attrName>ppt_h</p:attrName>
                                        </p:attrNameLst>
                                      </p:cBhvr>
                                      <p:tavLst>
                                        <p:tav tm="0">
                                          <p:val>
                                            <p:fltVal val="0"/>
                                          </p:val>
                                        </p:tav>
                                        <p:tav tm="100000">
                                          <p:val>
                                            <p:strVal val="#ppt_h"/>
                                          </p:val>
                                        </p:tav>
                                      </p:tavLst>
                                    </p:anim>
                                    <p:anim calcmode="lin" valueType="num">
                                      <p:cBhvr>
                                        <p:cTn id="48" dur="1000" fill="hold"/>
                                        <p:tgtEl>
                                          <p:spTgt spid="3"/>
                                        </p:tgtEl>
                                        <p:attrNameLst>
                                          <p:attrName>style.rotation</p:attrName>
                                        </p:attrNameLst>
                                      </p:cBhvr>
                                      <p:tavLst>
                                        <p:tav tm="0">
                                          <p:val>
                                            <p:fltVal val="90"/>
                                          </p:val>
                                        </p:tav>
                                        <p:tav tm="100000">
                                          <p:val>
                                            <p:fltVal val="0"/>
                                          </p:val>
                                        </p:tav>
                                      </p:tavLst>
                                    </p:anim>
                                    <p:animEffect transition="in" filter="fade">
                                      <p:cBhvr>
                                        <p:cTn id="4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idx="4294967295"/>
          </p:nvPr>
        </p:nvSpPr>
        <p:spPr>
          <a:xfrm>
            <a:off x="2209800" y="228600"/>
            <a:ext cx="5105400" cy="1219200"/>
          </a:xfrm>
          <a:solidFill>
            <a:schemeClr val="accent2">
              <a:lumMod val="10000"/>
              <a:lumOff val="90000"/>
            </a:schemeClr>
          </a:solidFill>
          <a:ln w="76200">
            <a:solidFill>
              <a:schemeClr val="bg1">
                <a:lumMod val="40000"/>
                <a:lumOff val="60000"/>
              </a:schemeClr>
            </a:solidFill>
            <a:miter lim="800000"/>
            <a:headEnd/>
            <a:tailEnd/>
          </a:ln>
        </p:spPr>
        <p:txBody>
          <a:bodyPr vert="horz" wrap="square" lIns="84406" tIns="42203" rIns="84406" bIns="42203" numCol="1" anchor="ctr" anchorCtr="0" compatLnSpc="1">
            <a:prstTxWarp prst="textNoShape">
              <a:avLst/>
            </a:prstTxWarp>
          </a:bodyPr>
          <a:lstStyle/>
          <a:p>
            <a:r>
              <a:rPr lang="es-ES_tradnl" i="1" dirty="0" err="1">
                <a:solidFill>
                  <a:schemeClr val="accent2">
                    <a:lumMod val="75000"/>
                    <a:lumOff val="25000"/>
                  </a:schemeClr>
                </a:solidFill>
                <a:effectLst>
                  <a:outerShdw blurRad="38100" dist="38100" dir="2700000" algn="tl">
                    <a:srgbClr val="000000"/>
                  </a:outerShdw>
                </a:effectLst>
                <a:latin typeface="Tahoma" pitchFamily="34" charset="0"/>
              </a:rPr>
              <a:t>Patch</a:t>
            </a:r>
            <a:r>
              <a:rPr lang="es-ES_tradnl" i="1" dirty="0">
                <a:solidFill>
                  <a:schemeClr val="accent2">
                    <a:lumMod val="75000"/>
                    <a:lumOff val="25000"/>
                  </a:schemeClr>
                </a:solidFill>
                <a:effectLst>
                  <a:outerShdw blurRad="38100" dist="38100" dir="2700000" algn="tl">
                    <a:srgbClr val="000000"/>
                  </a:outerShdw>
                </a:effectLst>
                <a:latin typeface="Tahoma" pitchFamily="34" charset="0"/>
              </a:rPr>
              <a:t> </a:t>
            </a:r>
            <a:r>
              <a:rPr lang="es-ES_tradnl" i="1" dirty="0" err="1">
                <a:solidFill>
                  <a:schemeClr val="accent2">
                    <a:lumMod val="75000"/>
                    <a:lumOff val="25000"/>
                  </a:schemeClr>
                </a:solidFill>
                <a:effectLst>
                  <a:outerShdw blurRad="38100" dist="38100" dir="2700000" algn="tl">
                    <a:srgbClr val="000000"/>
                  </a:outerShdw>
                </a:effectLst>
                <a:latin typeface="Tahoma" pitchFamily="34" charset="0"/>
              </a:rPr>
              <a:t>Cord</a:t>
            </a:r>
            <a:endParaRPr lang="es-ES_tradnl" i="1" dirty="0">
              <a:solidFill>
                <a:schemeClr val="accent2">
                  <a:lumMod val="75000"/>
                  <a:lumOff val="25000"/>
                </a:schemeClr>
              </a:solidFill>
              <a:effectLst>
                <a:outerShdw blurRad="38100" dist="38100" dir="2700000" algn="tl">
                  <a:srgbClr val="000000"/>
                </a:outerShdw>
              </a:effectLst>
              <a:latin typeface="Tahoma" pitchFamily="34" charset="0"/>
            </a:endParaRPr>
          </a:p>
        </p:txBody>
      </p:sp>
      <p:graphicFrame>
        <p:nvGraphicFramePr>
          <p:cNvPr id="197637" name="Object 1026"/>
          <p:cNvGraphicFramePr>
            <a:graphicFrameLocks noChangeAspect="1"/>
          </p:cNvGraphicFramePr>
          <p:nvPr>
            <p:extLst>
              <p:ext uri="{D42A27DB-BD31-4B8C-83A1-F6EECF244321}">
                <p14:modId xmlns:p14="http://schemas.microsoft.com/office/powerpoint/2010/main" val="757751583"/>
              </p:ext>
            </p:extLst>
          </p:nvPr>
        </p:nvGraphicFramePr>
        <p:xfrm>
          <a:off x="6845300" y="4229100"/>
          <a:ext cx="2093913" cy="2286000"/>
        </p:xfrm>
        <a:graphic>
          <a:graphicData uri="http://schemas.openxmlformats.org/presentationml/2006/ole">
            <mc:AlternateContent xmlns:mc="http://schemas.openxmlformats.org/markup-compatibility/2006">
              <mc:Choice xmlns:v="urn:schemas-microsoft-com:vml" Requires="v">
                <p:oleObj spid="_x0000_s2061" name="Imagen de mapa de bits" r:id="rId4" imgW="2295238" imgH="1286055" progId="Paint.Picture">
                  <p:embed/>
                </p:oleObj>
              </mc:Choice>
              <mc:Fallback>
                <p:oleObj name="Imagen de mapa de bits" r:id="rId4" imgW="2295238" imgH="1286055" progId="Paint.Picture">
                  <p:embed/>
                  <p:pic>
                    <p:nvPicPr>
                      <p:cNvPr id="0" name="Object 10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5300" y="4229100"/>
                        <a:ext cx="2093913" cy="2286000"/>
                      </a:xfrm>
                      <a:prstGeom prst="rect">
                        <a:avLst/>
                      </a:prstGeom>
                      <a:noFill/>
                      <a:ln w="76200">
                        <a:solidFill>
                          <a:schemeClr val="bg1">
                            <a:lumMod val="40000"/>
                            <a:lumOff val="60000"/>
                          </a:schemeClr>
                        </a:solidFill>
                        <a:miter lim="800000"/>
                        <a:headEnd/>
                        <a:tailEnd/>
                      </a:ln>
                      <a:effectLst/>
                    </p:spPr>
                  </p:pic>
                </p:oleObj>
              </mc:Fallback>
            </mc:AlternateContent>
          </a:graphicData>
        </a:graphic>
      </p:graphicFrame>
      <p:pic>
        <p:nvPicPr>
          <p:cNvPr id="197638" name="Picture 7"/>
          <p:cNvPicPr>
            <a:picLocks noChangeAspect="1" noChangeArrowheads="1"/>
          </p:cNvPicPr>
          <p:nvPr/>
        </p:nvPicPr>
        <p:blipFill>
          <a:blip r:embed="rId6" cstate="print"/>
          <a:srcRect/>
          <a:stretch>
            <a:fillRect/>
          </a:stretch>
        </p:blipFill>
        <p:spPr bwMode="auto">
          <a:xfrm>
            <a:off x="6862762" y="1844675"/>
            <a:ext cx="2124075" cy="1987550"/>
          </a:xfrm>
          <a:prstGeom prst="rect">
            <a:avLst/>
          </a:prstGeom>
          <a:noFill/>
          <a:ln w="76200" algn="ctr">
            <a:solidFill>
              <a:schemeClr val="bg1">
                <a:lumMod val="40000"/>
                <a:lumOff val="60000"/>
              </a:schemeClr>
            </a:solidFill>
            <a:miter lim="800000"/>
            <a:headEnd/>
            <a:tailEnd/>
          </a:ln>
          <a:effectLst/>
        </p:spPr>
      </p:pic>
      <p:sp>
        <p:nvSpPr>
          <p:cNvPr id="197639" name="Rectangle 9"/>
          <p:cNvSpPr>
            <a:spLocks noChangeArrowheads="1"/>
          </p:cNvSpPr>
          <p:nvPr/>
        </p:nvSpPr>
        <p:spPr bwMode="auto">
          <a:xfrm>
            <a:off x="2241550" y="2317750"/>
            <a:ext cx="9144000" cy="0"/>
          </a:xfrm>
          <a:prstGeom prst="rect">
            <a:avLst/>
          </a:prstGeom>
          <a:noFill/>
          <a:ln w="9525">
            <a:noFill/>
            <a:miter lim="800000"/>
            <a:headEnd/>
            <a:tailEnd/>
          </a:ln>
        </p:spPr>
        <p:txBody>
          <a:bodyPr>
            <a:spAutoFit/>
          </a:bodyPr>
          <a:lstStyle/>
          <a:p>
            <a:endParaRPr lang="es-ES"/>
          </a:p>
        </p:txBody>
      </p:sp>
      <p:pic>
        <p:nvPicPr>
          <p:cNvPr id="197641" name="Picture 9" descr="DSC00464"/>
          <p:cNvPicPr>
            <a:picLocks noChangeAspect="1" noChangeArrowheads="1"/>
          </p:cNvPicPr>
          <p:nvPr/>
        </p:nvPicPr>
        <p:blipFill>
          <a:blip r:embed="rId7" cstate="print"/>
          <a:srcRect t="7942"/>
          <a:stretch>
            <a:fillRect/>
          </a:stretch>
        </p:blipFill>
        <p:spPr bwMode="auto">
          <a:xfrm>
            <a:off x="250825" y="1844675"/>
            <a:ext cx="6337300" cy="4664075"/>
          </a:xfrm>
          <a:prstGeom prst="rect">
            <a:avLst/>
          </a:prstGeom>
          <a:noFill/>
          <a:ln w="76200" algn="ctr">
            <a:solidFill>
              <a:schemeClr val="bg1">
                <a:lumMod val="40000"/>
                <a:lumOff val="60000"/>
              </a:schemeClr>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7634"/>
                                        </p:tgtEl>
                                        <p:attrNameLst>
                                          <p:attrName>style.visibility</p:attrName>
                                        </p:attrNameLst>
                                      </p:cBhvr>
                                      <p:to>
                                        <p:strVal val="visible"/>
                                      </p:to>
                                    </p:set>
                                    <p:animEffect transition="in" filter="fade">
                                      <p:cBhvr>
                                        <p:cTn id="7" dur="1000"/>
                                        <p:tgtEl>
                                          <p:spTgt spid="197634"/>
                                        </p:tgtEl>
                                      </p:cBhvr>
                                    </p:animEffect>
                                    <p:anim calcmode="lin" valueType="num">
                                      <p:cBhvr>
                                        <p:cTn id="8" dur="1000" fill="hold"/>
                                        <p:tgtEl>
                                          <p:spTgt spid="197634"/>
                                        </p:tgtEl>
                                        <p:attrNameLst>
                                          <p:attrName>ppt_x</p:attrName>
                                        </p:attrNameLst>
                                      </p:cBhvr>
                                      <p:tavLst>
                                        <p:tav tm="0">
                                          <p:val>
                                            <p:strVal val="#ppt_x"/>
                                          </p:val>
                                        </p:tav>
                                        <p:tav tm="100000">
                                          <p:val>
                                            <p:strVal val="#ppt_x"/>
                                          </p:val>
                                        </p:tav>
                                      </p:tavLst>
                                    </p:anim>
                                    <p:anim calcmode="lin" valueType="num">
                                      <p:cBhvr>
                                        <p:cTn id="9" dur="1000" fill="hold"/>
                                        <p:tgtEl>
                                          <p:spTgt spid="1976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197641"/>
                                        </p:tgtEl>
                                        <p:attrNameLst>
                                          <p:attrName>style.visibility</p:attrName>
                                        </p:attrNameLst>
                                      </p:cBhvr>
                                      <p:to>
                                        <p:strVal val="visible"/>
                                      </p:to>
                                    </p:set>
                                    <p:anim calcmode="lin" valueType="num">
                                      <p:cBhvr>
                                        <p:cTn id="14" dur="1000" fill="hold"/>
                                        <p:tgtEl>
                                          <p:spTgt spid="197641"/>
                                        </p:tgtEl>
                                        <p:attrNameLst>
                                          <p:attrName>ppt_w</p:attrName>
                                        </p:attrNameLst>
                                      </p:cBhvr>
                                      <p:tavLst>
                                        <p:tav tm="0">
                                          <p:val>
                                            <p:fltVal val="0"/>
                                          </p:val>
                                        </p:tav>
                                        <p:tav tm="100000">
                                          <p:val>
                                            <p:strVal val="#ppt_w"/>
                                          </p:val>
                                        </p:tav>
                                      </p:tavLst>
                                    </p:anim>
                                    <p:anim calcmode="lin" valueType="num">
                                      <p:cBhvr>
                                        <p:cTn id="15" dur="1000" fill="hold"/>
                                        <p:tgtEl>
                                          <p:spTgt spid="197641"/>
                                        </p:tgtEl>
                                        <p:attrNameLst>
                                          <p:attrName>ppt_h</p:attrName>
                                        </p:attrNameLst>
                                      </p:cBhvr>
                                      <p:tavLst>
                                        <p:tav tm="0">
                                          <p:val>
                                            <p:fltVal val="0"/>
                                          </p:val>
                                        </p:tav>
                                        <p:tav tm="100000">
                                          <p:val>
                                            <p:strVal val="#ppt_h"/>
                                          </p:val>
                                        </p:tav>
                                      </p:tavLst>
                                    </p:anim>
                                    <p:anim calcmode="lin" valueType="num">
                                      <p:cBhvr>
                                        <p:cTn id="16" dur="1000" fill="hold"/>
                                        <p:tgtEl>
                                          <p:spTgt spid="197641"/>
                                        </p:tgtEl>
                                        <p:attrNameLst>
                                          <p:attrName>style.rotation</p:attrName>
                                        </p:attrNameLst>
                                      </p:cBhvr>
                                      <p:tavLst>
                                        <p:tav tm="0">
                                          <p:val>
                                            <p:fltVal val="90"/>
                                          </p:val>
                                        </p:tav>
                                        <p:tav tm="100000">
                                          <p:val>
                                            <p:fltVal val="0"/>
                                          </p:val>
                                        </p:tav>
                                      </p:tavLst>
                                    </p:anim>
                                    <p:animEffect transition="in" filter="fade">
                                      <p:cBhvr>
                                        <p:cTn id="17" dur="1000"/>
                                        <p:tgtEl>
                                          <p:spTgt spid="197641"/>
                                        </p:tgtEl>
                                      </p:cBhvr>
                                    </p:animEffect>
                                  </p:childTnLst>
                                </p:cTn>
                              </p:par>
                              <p:par>
                                <p:cTn id="18" presetID="31" presetClass="entr" presetSubtype="0" fill="hold" nodeType="withEffect">
                                  <p:stCondLst>
                                    <p:cond delay="0"/>
                                  </p:stCondLst>
                                  <p:childTnLst>
                                    <p:set>
                                      <p:cBhvr>
                                        <p:cTn id="19" dur="1" fill="hold">
                                          <p:stCondLst>
                                            <p:cond delay="0"/>
                                          </p:stCondLst>
                                        </p:cTn>
                                        <p:tgtEl>
                                          <p:spTgt spid="197638"/>
                                        </p:tgtEl>
                                        <p:attrNameLst>
                                          <p:attrName>style.visibility</p:attrName>
                                        </p:attrNameLst>
                                      </p:cBhvr>
                                      <p:to>
                                        <p:strVal val="visible"/>
                                      </p:to>
                                    </p:set>
                                    <p:anim calcmode="lin" valueType="num">
                                      <p:cBhvr>
                                        <p:cTn id="20" dur="1000" fill="hold"/>
                                        <p:tgtEl>
                                          <p:spTgt spid="197638"/>
                                        </p:tgtEl>
                                        <p:attrNameLst>
                                          <p:attrName>ppt_w</p:attrName>
                                        </p:attrNameLst>
                                      </p:cBhvr>
                                      <p:tavLst>
                                        <p:tav tm="0">
                                          <p:val>
                                            <p:fltVal val="0"/>
                                          </p:val>
                                        </p:tav>
                                        <p:tav tm="100000">
                                          <p:val>
                                            <p:strVal val="#ppt_w"/>
                                          </p:val>
                                        </p:tav>
                                      </p:tavLst>
                                    </p:anim>
                                    <p:anim calcmode="lin" valueType="num">
                                      <p:cBhvr>
                                        <p:cTn id="21" dur="1000" fill="hold"/>
                                        <p:tgtEl>
                                          <p:spTgt spid="197638"/>
                                        </p:tgtEl>
                                        <p:attrNameLst>
                                          <p:attrName>ppt_h</p:attrName>
                                        </p:attrNameLst>
                                      </p:cBhvr>
                                      <p:tavLst>
                                        <p:tav tm="0">
                                          <p:val>
                                            <p:fltVal val="0"/>
                                          </p:val>
                                        </p:tav>
                                        <p:tav tm="100000">
                                          <p:val>
                                            <p:strVal val="#ppt_h"/>
                                          </p:val>
                                        </p:tav>
                                      </p:tavLst>
                                    </p:anim>
                                    <p:anim calcmode="lin" valueType="num">
                                      <p:cBhvr>
                                        <p:cTn id="22" dur="1000" fill="hold"/>
                                        <p:tgtEl>
                                          <p:spTgt spid="197638"/>
                                        </p:tgtEl>
                                        <p:attrNameLst>
                                          <p:attrName>style.rotation</p:attrName>
                                        </p:attrNameLst>
                                      </p:cBhvr>
                                      <p:tavLst>
                                        <p:tav tm="0">
                                          <p:val>
                                            <p:fltVal val="90"/>
                                          </p:val>
                                        </p:tav>
                                        <p:tav tm="100000">
                                          <p:val>
                                            <p:fltVal val="0"/>
                                          </p:val>
                                        </p:tav>
                                      </p:tavLst>
                                    </p:anim>
                                    <p:animEffect transition="in" filter="fade">
                                      <p:cBhvr>
                                        <p:cTn id="23" dur="1000"/>
                                        <p:tgtEl>
                                          <p:spTgt spid="197638"/>
                                        </p:tgtEl>
                                      </p:cBhvr>
                                    </p:animEffect>
                                  </p:childTnLst>
                                </p:cTn>
                              </p:par>
                              <p:par>
                                <p:cTn id="24" presetID="31" presetClass="entr" presetSubtype="0" fill="hold" nodeType="withEffect">
                                  <p:stCondLst>
                                    <p:cond delay="0"/>
                                  </p:stCondLst>
                                  <p:childTnLst>
                                    <p:set>
                                      <p:cBhvr>
                                        <p:cTn id="25" dur="1" fill="hold">
                                          <p:stCondLst>
                                            <p:cond delay="0"/>
                                          </p:stCondLst>
                                        </p:cTn>
                                        <p:tgtEl>
                                          <p:spTgt spid="197637"/>
                                        </p:tgtEl>
                                        <p:attrNameLst>
                                          <p:attrName>style.visibility</p:attrName>
                                        </p:attrNameLst>
                                      </p:cBhvr>
                                      <p:to>
                                        <p:strVal val="visible"/>
                                      </p:to>
                                    </p:set>
                                    <p:anim calcmode="lin" valueType="num">
                                      <p:cBhvr>
                                        <p:cTn id="26" dur="1000" fill="hold"/>
                                        <p:tgtEl>
                                          <p:spTgt spid="197637"/>
                                        </p:tgtEl>
                                        <p:attrNameLst>
                                          <p:attrName>ppt_w</p:attrName>
                                        </p:attrNameLst>
                                      </p:cBhvr>
                                      <p:tavLst>
                                        <p:tav tm="0">
                                          <p:val>
                                            <p:fltVal val="0"/>
                                          </p:val>
                                        </p:tav>
                                        <p:tav tm="100000">
                                          <p:val>
                                            <p:strVal val="#ppt_w"/>
                                          </p:val>
                                        </p:tav>
                                      </p:tavLst>
                                    </p:anim>
                                    <p:anim calcmode="lin" valueType="num">
                                      <p:cBhvr>
                                        <p:cTn id="27" dur="1000" fill="hold"/>
                                        <p:tgtEl>
                                          <p:spTgt spid="197637"/>
                                        </p:tgtEl>
                                        <p:attrNameLst>
                                          <p:attrName>ppt_h</p:attrName>
                                        </p:attrNameLst>
                                      </p:cBhvr>
                                      <p:tavLst>
                                        <p:tav tm="0">
                                          <p:val>
                                            <p:fltVal val="0"/>
                                          </p:val>
                                        </p:tav>
                                        <p:tav tm="100000">
                                          <p:val>
                                            <p:strVal val="#ppt_h"/>
                                          </p:val>
                                        </p:tav>
                                      </p:tavLst>
                                    </p:anim>
                                    <p:anim calcmode="lin" valueType="num">
                                      <p:cBhvr>
                                        <p:cTn id="28" dur="1000" fill="hold"/>
                                        <p:tgtEl>
                                          <p:spTgt spid="197637"/>
                                        </p:tgtEl>
                                        <p:attrNameLst>
                                          <p:attrName>style.rotation</p:attrName>
                                        </p:attrNameLst>
                                      </p:cBhvr>
                                      <p:tavLst>
                                        <p:tav tm="0">
                                          <p:val>
                                            <p:fltVal val="90"/>
                                          </p:val>
                                        </p:tav>
                                        <p:tav tm="100000">
                                          <p:val>
                                            <p:fltVal val="0"/>
                                          </p:val>
                                        </p:tav>
                                      </p:tavLst>
                                    </p:anim>
                                    <p:animEffect transition="in" filter="fade">
                                      <p:cBhvr>
                                        <p:cTn id="29" dur="1000"/>
                                        <p:tgtEl>
                                          <p:spTgt spid="197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4" grpId="0" animBg="1"/>
    </p:bldLst>
  </p:timing>
</p:sld>
</file>

<file path=ppt/theme/theme1.xml><?xml version="1.0" encoding="utf-8"?>
<a:theme xmlns:a="http://schemas.openxmlformats.org/drawingml/2006/main" name="Impulso">
  <a:themeElements>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fontScheme name="Impuls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3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3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Impulso 1">
        <a:dk1>
          <a:srgbClr val="000000"/>
        </a:dk1>
        <a:lt1>
          <a:srgbClr val="CCECFF"/>
        </a:lt1>
        <a:dk2>
          <a:srgbClr val="000066"/>
        </a:dk2>
        <a:lt2>
          <a:srgbClr val="6699FF"/>
        </a:lt2>
        <a:accent1>
          <a:srgbClr val="33CCCC"/>
        </a:accent1>
        <a:accent2>
          <a:srgbClr val="0099FF"/>
        </a:accent2>
        <a:accent3>
          <a:srgbClr val="E2F4FF"/>
        </a:accent3>
        <a:accent4>
          <a:srgbClr val="000000"/>
        </a:accent4>
        <a:accent5>
          <a:srgbClr val="ADE2E2"/>
        </a:accent5>
        <a:accent6>
          <a:srgbClr val="008AE7"/>
        </a:accent6>
        <a:hlink>
          <a:srgbClr val="FFFFFF"/>
        </a:hlink>
        <a:folHlink>
          <a:srgbClr val="3366FF"/>
        </a:folHlink>
      </a:clrScheme>
      <a:clrMap bg1="lt1" tx1="dk1" bg2="lt2" tx2="dk2" accent1="accent1" accent2="accent2" accent3="accent3" accent4="accent4" accent5="accent5" accent6="accent6" hlink="hlink" folHlink="folHlink"/>
    </a:extraClrScheme>
    <a:extraClrScheme>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clrMap bg1="dk2" tx1="lt1" bg2="dk1" tx2="lt2" accent1="accent1" accent2="accent2" accent3="accent3" accent4="accent4" accent5="accent5" accent6="accent6" hlink="hlink" folHlink="folHlink"/>
    </a:extraClrScheme>
    <a:extraClrScheme>
      <a:clrScheme name="Impulso 3">
        <a:dk1>
          <a:srgbClr val="000000"/>
        </a:dk1>
        <a:lt1>
          <a:srgbClr val="FFFFFF"/>
        </a:lt1>
        <a:dk2>
          <a:srgbClr val="000000"/>
        </a:dk2>
        <a:lt2>
          <a:srgbClr val="DDDDDD"/>
        </a:lt2>
        <a:accent1>
          <a:srgbClr val="CBCBCB"/>
        </a:accent1>
        <a:accent2>
          <a:srgbClr val="C0C0C0"/>
        </a:accent2>
        <a:accent3>
          <a:srgbClr val="FFFFFF"/>
        </a:accent3>
        <a:accent4>
          <a:srgbClr val="000000"/>
        </a:accent4>
        <a:accent5>
          <a:srgbClr val="E2E2E2"/>
        </a:accent5>
        <a:accent6>
          <a:srgbClr val="AEAEAE"/>
        </a:accent6>
        <a:hlink>
          <a:srgbClr val="4D4D4D"/>
        </a:hlink>
        <a:folHlink>
          <a:srgbClr val="868686"/>
        </a:folHlink>
      </a:clrScheme>
      <a:clrMap bg1="lt1" tx1="dk1" bg2="lt2" tx2="dk2" accent1="accent1" accent2="accent2" accent3="accent3" accent4="accent4" accent5="accent5" accent6="accent6" hlink="hlink" folHlink="folHlink"/>
    </a:extraClrScheme>
    <a:extraClrScheme>
      <a:clrScheme name="Impulso 4">
        <a:dk1>
          <a:srgbClr val="000000"/>
        </a:dk1>
        <a:lt1>
          <a:srgbClr val="FFFFFF"/>
        </a:lt1>
        <a:dk2>
          <a:srgbClr val="660033"/>
        </a:dk2>
        <a:lt2>
          <a:srgbClr val="FFCC66"/>
        </a:lt2>
        <a:accent1>
          <a:srgbClr val="FF9900"/>
        </a:accent1>
        <a:accent2>
          <a:srgbClr val="440022"/>
        </a:accent2>
        <a:accent3>
          <a:srgbClr val="B8AAAD"/>
        </a:accent3>
        <a:accent4>
          <a:srgbClr val="DADADA"/>
        </a:accent4>
        <a:accent5>
          <a:srgbClr val="FFCAAA"/>
        </a:accent5>
        <a:accent6>
          <a:srgbClr val="3D001E"/>
        </a:accent6>
        <a:hlink>
          <a:srgbClr val="B20059"/>
        </a:hlink>
        <a:folHlink>
          <a:srgbClr val="FF6699"/>
        </a:folHlink>
      </a:clrScheme>
      <a:clrMap bg1="dk2" tx1="lt1" bg2="dk1" tx2="lt2" accent1="accent1" accent2="accent2" accent3="accent3" accent4="accent4" accent5="accent5" accent6="accent6" hlink="hlink" folHlink="folHlink"/>
    </a:extraClrScheme>
    <a:extraClrScheme>
      <a:clrScheme name="Impulso 5">
        <a:dk1>
          <a:srgbClr val="000000"/>
        </a:dk1>
        <a:lt1>
          <a:srgbClr val="FFFFFF"/>
        </a:lt1>
        <a:dk2>
          <a:srgbClr val="663300"/>
        </a:dk2>
        <a:lt2>
          <a:srgbClr val="FFCC66"/>
        </a:lt2>
        <a:accent1>
          <a:srgbClr val="FF9900"/>
        </a:accent1>
        <a:accent2>
          <a:srgbClr val="361B00"/>
        </a:accent2>
        <a:accent3>
          <a:srgbClr val="B8ADAA"/>
        </a:accent3>
        <a:accent4>
          <a:srgbClr val="DADADA"/>
        </a:accent4>
        <a:accent5>
          <a:srgbClr val="FFCAAA"/>
        </a:accent5>
        <a:accent6>
          <a:srgbClr val="301700"/>
        </a:accent6>
        <a:hlink>
          <a:srgbClr val="996633"/>
        </a:hlink>
        <a:folHlink>
          <a:srgbClr val="FF6699"/>
        </a:folHlink>
      </a:clrScheme>
      <a:clrMap bg1="dk2" tx1="lt1" bg2="dk1" tx2="lt2" accent1="accent1" accent2="accent2" accent3="accent3" accent4="accent4" accent5="accent5" accent6="accent6" hlink="hlink" folHlink="folHlink"/>
    </a:extraClrScheme>
    <a:extraClrScheme>
      <a:clrScheme name="Impulso 6">
        <a:dk1>
          <a:srgbClr val="000000"/>
        </a:dk1>
        <a:lt1>
          <a:srgbClr val="FFFFFF"/>
        </a:lt1>
        <a:dk2>
          <a:srgbClr val="003300"/>
        </a:dk2>
        <a:lt2>
          <a:srgbClr val="FFCC66"/>
        </a:lt2>
        <a:accent1>
          <a:srgbClr val="CC9900"/>
        </a:accent1>
        <a:accent2>
          <a:srgbClr val="001600"/>
        </a:accent2>
        <a:accent3>
          <a:srgbClr val="AAADAA"/>
        </a:accent3>
        <a:accent4>
          <a:srgbClr val="DADADA"/>
        </a:accent4>
        <a:accent5>
          <a:srgbClr val="E2CAAA"/>
        </a:accent5>
        <a:accent6>
          <a:srgbClr val="001300"/>
        </a:accent6>
        <a:hlink>
          <a:srgbClr val="006600"/>
        </a:hlink>
        <a:folHlink>
          <a:srgbClr val="009999"/>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C:\Archivos de programa\Microsoft Office\Templates\Diseños de presentaciones\Vuelo sin motor.pot</Template>
  <TotalTime>3621</TotalTime>
  <Words>3180</Words>
  <Application>Microsoft Office PowerPoint</Application>
  <PresentationFormat>Carta (216 x 279 mm)</PresentationFormat>
  <Paragraphs>324</Paragraphs>
  <Slides>50</Slides>
  <Notes>46</Notes>
  <HiddenSlides>0</HiddenSlides>
  <MMClips>0</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2</vt:i4>
      </vt:variant>
      <vt:variant>
        <vt:lpstr>Títulos de diapositiva</vt:lpstr>
      </vt:variant>
      <vt:variant>
        <vt:i4>50</vt:i4>
      </vt:variant>
    </vt:vector>
  </HeadingPairs>
  <TitlesOfParts>
    <vt:vector size="61" baseType="lpstr">
      <vt:lpstr>Arial</vt:lpstr>
      <vt:lpstr>Calibri</vt:lpstr>
      <vt:lpstr>Tahoma</vt:lpstr>
      <vt:lpstr>Times New Roman</vt:lpstr>
      <vt:lpstr>Verdana</vt:lpstr>
      <vt:lpstr>Verdana-Bold</vt:lpstr>
      <vt:lpstr>Wingdings</vt:lpstr>
      <vt:lpstr>Wingdings 3</vt:lpstr>
      <vt:lpstr>Impulso</vt:lpstr>
      <vt:lpstr>Imagen de mapa de bits</vt:lpstr>
      <vt:lpstr>Diapositiva</vt:lpstr>
      <vt:lpstr>Tecnología de Redes 2634 Introducción a las Comunicaciones 3007</vt:lpstr>
      <vt:lpstr>Tecnología de Redes 2634 Introducción a las Comunicaciones 3007</vt:lpstr>
      <vt:lpstr>Tecnología de Redes 2634 Introducción a las Comunicaciones 3007</vt:lpstr>
      <vt:lpstr>Cableado</vt:lpstr>
      <vt:lpstr>Medios Físicos de Transmisión</vt:lpstr>
      <vt:lpstr>Medios Físicos de Transmisión Terminología</vt:lpstr>
      <vt:lpstr> Trenzado/Coaxial </vt:lpstr>
      <vt:lpstr>Trenzado</vt:lpstr>
      <vt:lpstr>Patch Cord</vt:lpstr>
      <vt:lpstr>Fibra Óptica </vt:lpstr>
      <vt:lpstr>Fibra Óptica </vt:lpstr>
      <vt:lpstr>CANALES DE TRANSMISION VENTAJAS DE LAS FIBRAS OPTICAS</vt:lpstr>
      <vt:lpstr>Fibra Óptica Tipos </vt:lpstr>
      <vt:lpstr>Fibra Óptica Tipos </vt:lpstr>
      <vt:lpstr>Fibra Óptica Cables y Conectores </vt:lpstr>
      <vt:lpstr>Fibra Óptica Tipos y Usos</vt:lpstr>
      <vt:lpstr>Fibra Óptica Tipos y Usos</vt:lpstr>
      <vt:lpstr>Medios Físicos de Transmisión</vt:lpstr>
      <vt:lpstr>Radiocomunicaciones</vt:lpstr>
      <vt:lpstr>Propagación de Ondas de Radio</vt:lpstr>
      <vt:lpstr>Espectro de Radiofrecuencias</vt:lpstr>
      <vt:lpstr>Redes Inalámbricas  (según su medio de transmisión)</vt:lpstr>
      <vt:lpstr>Medios Físicos de Transmisión Microondas</vt:lpstr>
      <vt:lpstr>Medios Físicos de Transmisión Microondas</vt:lpstr>
      <vt:lpstr>Medios Físicos de Transmisión Microondas</vt:lpstr>
      <vt:lpstr>Medios Físicos de Transmisión Microondas</vt:lpstr>
      <vt:lpstr>Medios Físicos de Transmisión Microondas</vt:lpstr>
      <vt:lpstr>Presentación de PowerPoint</vt:lpstr>
      <vt:lpstr>Medios Físicos de Transmisión Spread Spectrum(Espectro Disperso)</vt:lpstr>
      <vt:lpstr>Medios Físicos de Transmisión Spread Spectrum(Espectro Disperso)</vt:lpstr>
      <vt:lpstr>Medios Físicos de Transmisión Spread Spectrum(Espectro Disperso)</vt:lpstr>
      <vt:lpstr>Medios Físicos de Transmisión Spread Spectrum(Espectro Disperso)</vt:lpstr>
      <vt:lpstr>Medios Físicos de Transmisión Spread Spectrum(Espectro Disperso)</vt:lpstr>
      <vt:lpstr>Medios Físicos de Transmisión Satélites</vt:lpstr>
      <vt:lpstr>Medios Físicos de Transmisión Satélites</vt:lpstr>
      <vt:lpstr>Satélites</vt:lpstr>
      <vt:lpstr>Medios Físicos de Transmisión Satélite Orbital</vt:lpstr>
      <vt:lpstr>Satélites</vt:lpstr>
      <vt:lpstr>Medios Físicos de Transmisión Satélite geoestacionario</vt:lpstr>
      <vt:lpstr>Medios Físicos de Transmisión Satélite geoestacionario</vt:lpstr>
      <vt:lpstr>Presentación de PowerPoint</vt:lpstr>
      <vt:lpstr>Presentación de PowerPoint</vt:lpstr>
      <vt:lpstr>Medios Físicos de Transmisión Satélite geoestacionario</vt:lpstr>
      <vt:lpstr>BANDAS DE FRECUENCIAS </vt:lpstr>
      <vt:lpstr>BANDAS Y FRECUENCIAS ASIGNADAS</vt:lpstr>
      <vt:lpstr>Medios Físicos de Transmisión Satélite geoestacionario</vt:lpstr>
      <vt:lpstr>Medios Físicos de Transmisión VSAT – Very Small Aperture Terminals</vt:lpstr>
      <vt:lpstr>Satélites  PERTUBACIONES DE LA SEÑAL</vt:lpstr>
      <vt:lpstr>Presentación de PowerPoint</vt:lpstr>
      <vt:lpstr>Presentación de PowerPoint</vt:lpstr>
    </vt:vector>
  </TitlesOfParts>
  <Company>MG Pablo Alejandro Lena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Tecbared/Introcom </dc:title>
  <dc:subject>Tecnologia Basica de Redes.</dc:subject>
  <dc:creator>MG Pablo Alejandro Lena</dc:creator>
  <dc:description>REDES DE COMPUTADORAS_x000d_
CLASIFICACIÓN, CONCEPTOS_x000d_
TOPOLOGIAS, VLAN , VPN _x000d_
INTERNET</dc:description>
  <cp:lastModifiedBy>Pablo Alejandro Lena</cp:lastModifiedBy>
  <cp:revision>408</cp:revision>
  <dcterms:created xsi:type="dcterms:W3CDTF">2000-05-04T00:32:53Z</dcterms:created>
  <dcterms:modified xsi:type="dcterms:W3CDTF">2022-03-30T14:23:23Z</dcterms:modified>
  <cp:category>Transparencias de Clase</cp:category>
</cp:coreProperties>
</file>